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49"/>
  </p:notesMasterIdLst>
  <p:handoutMasterIdLst>
    <p:handoutMasterId r:id="rId50"/>
  </p:handoutMasterIdLst>
  <p:sldIdLst>
    <p:sldId id="256" r:id="rId5"/>
    <p:sldId id="299" r:id="rId6"/>
    <p:sldId id="350" r:id="rId7"/>
    <p:sldId id="308" r:id="rId8"/>
    <p:sldId id="352" r:id="rId9"/>
    <p:sldId id="306" r:id="rId10"/>
    <p:sldId id="309" r:id="rId11"/>
    <p:sldId id="310" r:id="rId12"/>
    <p:sldId id="311" r:id="rId13"/>
    <p:sldId id="312" r:id="rId14"/>
    <p:sldId id="314" r:id="rId15"/>
    <p:sldId id="315" r:id="rId16"/>
    <p:sldId id="316" r:id="rId17"/>
    <p:sldId id="317" r:id="rId18"/>
    <p:sldId id="318" r:id="rId19"/>
    <p:sldId id="319" r:id="rId20"/>
    <p:sldId id="323" r:id="rId21"/>
    <p:sldId id="324" r:id="rId22"/>
    <p:sldId id="353" r:id="rId23"/>
    <p:sldId id="325" r:id="rId24"/>
    <p:sldId id="326" r:id="rId25"/>
    <p:sldId id="327" r:id="rId26"/>
    <p:sldId id="328" r:id="rId27"/>
    <p:sldId id="355" r:id="rId28"/>
    <p:sldId id="331" r:id="rId29"/>
    <p:sldId id="332" r:id="rId30"/>
    <p:sldId id="335" r:id="rId31"/>
    <p:sldId id="336" r:id="rId32"/>
    <p:sldId id="340" r:id="rId33"/>
    <p:sldId id="339" r:id="rId34"/>
    <p:sldId id="345" r:id="rId35"/>
    <p:sldId id="346" r:id="rId36"/>
    <p:sldId id="337" r:id="rId37"/>
    <p:sldId id="338" r:id="rId38"/>
    <p:sldId id="354" r:id="rId39"/>
    <p:sldId id="343" r:id="rId40"/>
    <p:sldId id="344" r:id="rId41"/>
    <p:sldId id="341" r:id="rId42"/>
    <p:sldId id="342" r:id="rId43"/>
    <p:sldId id="356" r:id="rId44"/>
    <p:sldId id="357" r:id="rId45"/>
    <p:sldId id="347" r:id="rId46"/>
    <p:sldId id="351" r:id="rId47"/>
    <p:sldId id="298"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8" autoAdjust="0"/>
    <p:restoredTop sz="95394" autoAdjust="0"/>
  </p:normalViewPr>
  <p:slideViewPr>
    <p:cSldViewPr snapToGrid="0">
      <p:cViewPr varScale="1">
        <p:scale>
          <a:sx n="101" d="100"/>
          <a:sy n="101" d="100"/>
        </p:scale>
        <p:origin x="204" y="72"/>
      </p:cViewPr>
      <p:guideLst/>
    </p:cSldViewPr>
  </p:slideViewPr>
  <p:notesTextViewPr>
    <p:cViewPr>
      <p:scale>
        <a:sx n="150" d="100"/>
        <a:sy n="150" d="100"/>
      </p:scale>
      <p:origin x="0" y="0"/>
    </p:cViewPr>
  </p:notesTextViewPr>
  <p:sorterViewPr>
    <p:cViewPr varScale="1">
      <p:scale>
        <a:sx n="1" d="1"/>
        <a:sy n="1" d="1"/>
      </p:scale>
      <p:origin x="0" y="-1187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8/12/2015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8882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six well</a:t>
            </a:r>
            <a:r>
              <a:rPr lang="en-US" baseline="0" dirty="0" smtClean="0"/>
              <a:t> known responsive/adaptive design techniques that you can use to create a UI that will flow across different devices, and we </a:t>
            </a:r>
            <a:r>
              <a:rPr lang="en-US" dirty="0" smtClean="0"/>
              <a:t>have a bunch of new controls that will help make this painless.</a:t>
            </a:r>
          </a:p>
          <a:p>
            <a:endParaRPr lang="en-US" dirty="0" smtClean="0"/>
          </a:p>
          <a:p>
            <a:r>
              <a:rPr lang="en-US" dirty="0" smtClean="0"/>
              <a:t>For more information</a:t>
            </a:r>
            <a:r>
              <a:rPr lang="en-US" baseline="0" dirty="0" smtClean="0"/>
              <a:t> on these techniques take a look at design.windows.com.</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8/12/2015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51341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774995572"/>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0350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55088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2821897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427781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11161428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938282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41"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theme" Target="../theme/theme3.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theme" Target="../theme/theme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3" r:id="rId35"/>
    <p:sldLayoutId id="2147485074" r:id="rId36"/>
    <p:sldLayoutId id="2147485075" r:id="rId37"/>
    <p:sldLayoutId id="2147485076" r:id="rId38"/>
    <p:sldLayoutId id="2147485077" r:id="rId39"/>
    <p:sldLayoutId id="2147485078"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82.xml"/><Relationship Id="rId5" Type="http://schemas.openxmlformats.org/officeDocument/2006/relationships/image" Target="../media/image48.jpe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82.xml"/><Relationship Id="rId5" Type="http://schemas.openxmlformats.org/officeDocument/2006/relationships/image" Target="../media/image50.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slideLayout" Target="../slideLayouts/slideLayout82.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1.bin"/><Relationship Id="rId7" Type="http://schemas.openxmlformats.org/officeDocument/2006/relationships/image" Target="../media/image32.png"/><Relationship Id="rId12" Type="http://schemas.openxmlformats.org/officeDocument/2006/relationships/image" Target="../media/image31.wmf"/><Relationship Id="rId2" Type="http://schemas.openxmlformats.org/officeDocument/2006/relationships/slideLayout" Target="../slideLayouts/slideLayout82.xml"/><Relationship Id="rId1" Type="http://schemas.openxmlformats.org/officeDocument/2006/relationships/vmlDrawing" Target="../drawings/vmlDrawing1.vml"/><Relationship Id="rId6" Type="http://schemas.openxmlformats.org/officeDocument/2006/relationships/image" Target="../media/image29.wmf"/><Relationship Id="rId11" Type="http://schemas.openxmlformats.org/officeDocument/2006/relationships/oleObject" Target="../embeddings/oleObject4.bin"/><Relationship Id="rId5" Type="http://schemas.openxmlformats.org/officeDocument/2006/relationships/oleObject" Target="../embeddings/oleObject2.bin"/><Relationship Id="rId10" Type="http://schemas.openxmlformats.org/officeDocument/2006/relationships/image" Target="../media/image30.wmf"/><Relationship Id="rId4" Type="http://schemas.openxmlformats.org/officeDocument/2006/relationships/image" Target="../media/image28.wmf"/><Relationship Id="rId9"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Adapting UI to </a:t>
            </a:r>
            <a:r>
              <a:rPr lang="en-GB" smtClean="0"/>
              <a:t>different screens</a:t>
            </a:r>
            <a:br>
              <a:rPr lang="en-GB" smtClean="0"/>
            </a:br>
            <a:r>
              <a:rPr lang="en-GB" sz="360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0"/>
            <a:ext cx="12187237" cy="6858000"/>
          </a:xfrm>
          <a:prstGeom prst="rect">
            <a:avLst/>
          </a:prstGeom>
        </p:spPr>
      </p:pic>
    </p:spTree>
    <p:extLst>
      <p:ext uri="{BB962C8B-B14F-4D97-AF65-F5344CB8AC3E}">
        <p14:creationId xmlns:p14="http://schemas.microsoft.com/office/powerpoint/2010/main" val="502648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lum bright="70000" contrast="-70000"/>
          </a:blip>
          <a:stretch>
            <a:fillRect/>
          </a:stretch>
        </p:blipFill>
        <p:spPr>
          <a:xfrm>
            <a:off x="4013043" y="1730435"/>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a:t>
            </a:r>
            <a:endParaRPr lang="en-US" dirty="0"/>
          </a:p>
        </p:txBody>
      </p:sp>
      <p:sp>
        <p:nvSpPr>
          <p:cNvPr id="10" name="Text Placeholder 9"/>
          <p:cNvSpPr>
            <a:spLocks noGrp="1"/>
          </p:cNvSpPr>
          <p:nvPr>
            <p:ph type="body" sz="quarter" idx="10"/>
          </p:nvPr>
        </p:nvSpPr>
        <p:spPr/>
        <p:txBody>
          <a:bodyPr/>
          <a:lstStyle/>
          <a:p>
            <a:endParaRPr lang="en-GB"/>
          </a:p>
        </p:txBody>
      </p:sp>
      <p:grpSp>
        <p:nvGrpSpPr>
          <p:cNvPr id="18" name="Group 17"/>
          <p:cNvGrpSpPr/>
          <p:nvPr/>
        </p:nvGrpSpPr>
        <p:grpSpPr>
          <a:xfrm>
            <a:off x="5469109" y="3077818"/>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r>
                <a:rPr lang="en-US" dirty="0" smtClean="0">
                  <a:solidFill>
                    <a:schemeClr val="bg1"/>
                  </a:solidFill>
                </a:rPr>
                <a:t>Effective Pixel</a:t>
              </a:r>
              <a:endParaRPr lang="en-US" dirty="0">
                <a:solidFill>
                  <a:schemeClr val="bg1"/>
                </a:solidFill>
              </a:endParaRPr>
            </a:p>
          </p:txBody>
        </p:sp>
      </p:grpSp>
      <p:grpSp>
        <p:nvGrpSpPr>
          <p:cNvPr id="17" name="Group 16"/>
          <p:cNvGrpSpPr/>
          <p:nvPr/>
        </p:nvGrpSpPr>
        <p:grpSpPr>
          <a:xfrm>
            <a:off x="4216379" y="4005280"/>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r>
                <a:rPr lang="en-US" dirty="0" smtClean="0">
                  <a:solidFill>
                    <a:schemeClr val="bg1"/>
                  </a:solidFill>
                </a:rPr>
                <a:t>Physical Pixel</a:t>
              </a:r>
              <a:endParaRPr lang="en-US" dirty="0">
                <a:solidFill>
                  <a:schemeClr val="bg1"/>
                </a:solidFill>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979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1860880"/>
            <a:ext cx="11637012" cy="3136243"/>
          </a:xfrm>
        </p:spPr>
        <p:txBody>
          <a:bodyPr/>
          <a:lstStyle/>
          <a:p>
            <a:r>
              <a:rPr lang="en-GB" dirty="0" smtClean="0"/>
              <a:t>Ignore scale, resolution, &amp; dpi.</a:t>
            </a:r>
            <a:br>
              <a:rPr lang="en-GB" dirty="0" smtClean="0"/>
            </a:br>
            <a:r>
              <a:rPr lang="en-GB" dirty="0" smtClean="0"/>
              <a:t>Design in Effective Pixels</a:t>
            </a:r>
            <a:br>
              <a:rPr lang="en-GB" dirty="0" smtClean="0"/>
            </a:br>
            <a:r>
              <a:rPr lang="en-GB" dirty="0"/>
              <a:t/>
            </a:r>
            <a:br>
              <a:rPr lang="en-GB" dirty="0"/>
            </a:br>
            <a:r>
              <a:rPr lang="en-GB" dirty="0" smtClean="0"/>
              <a:t>XAML is already in Effective Pixels</a:t>
            </a:r>
            <a:endParaRPr lang="en-GB" dirty="0"/>
          </a:p>
        </p:txBody>
      </p:sp>
    </p:spTree>
    <p:extLst>
      <p:ext uri="{BB962C8B-B14F-4D97-AF65-F5344CB8AC3E}">
        <p14:creationId xmlns:p14="http://schemas.microsoft.com/office/powerpoint/2010/main" val="34151581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am I designing?</a:t>
            </a:r>
            <a:endParaRPr lang="en-US" dirty="0"/>
          </a:p>
        </p:txBody>
      </p:sp>
    </p:spTree>
    <p:extLst>
      <p:ext uri="{BB962C8B-B14F-4D97-AF65-F5344CB8AC3E}">
        <p14:creationId xmlns:p14="http://schemas.microsoft.com/office/powerpoint/2010/main" val="101303372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your design</a:t>
            </a:r>
            <a:endParaRPr lang="en-US" dirty="0"/>
          </a:p>
        </p:txBody>
      </p:sp>
      <p:sp>
        <p:nvSpPr>
          <p:cNvPr id="3" name="Text Placeholder 2"/>
          <p:cNvSpPr>
            <a:spLocks noGrp="1"/>
          </p:cNvSpPr>
          <p:nvPr>
            <p:ph type="body" sz="quarter" idx="10"/>
          </p:nvPr>
        </p:nvSpPr>
        <p:spPr/>
        <p:txBody>
          <a:bodyPr/>
          <a:lstStyle/>
          <a:p>
            <a:endParaRPr lang="en-GB"/>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Phone</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Tablets and 2 in 1</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Laptops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Desktop Monitors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TV</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84”</a:t>
              </a: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r>
                  <a:rPr lang="en-US" sz="1071" dirty="0"/>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r>
                  <a:rPr lang="en-US" sz="1071" dirty="0"/>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71" dirty="0"/>
                <a:t>13”</a:t>
              </a:r>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990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877544"/>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phablet &amp; tablet</a:t>
            </a:r>
            <a:endParaRPr lang="en-US" sz="1800" dirty="0">
              <a:solidFill>
                <a:schemeClr val="tx1"/>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877544"/>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desktop</a:t>
            </a:r>
            <a:endParaRPr lang="en-US" sz="1800" dirty="0">
              <a:solidFill>
                <a:schemeClr val="tx1"/>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959958" y="4877544"/>
            <a:ext cx="720559"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phone</a:t>
            </a:r>
            <a:endParaRPr lang="en-US" sz="1800" dirty="0">
              <a:solidFill>
                <a:schemeClr val="tx1"/>
              </a:solidFill>
              <a:latin typeface="Segoe UI" panose="020B0502040204020203" pitchFamily="34" charset="0"/>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548</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4440069"/>
            <a:ext cx="627573"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320</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4479713"/>
            <a:ext cx="244771" cy="1661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2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953366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Calculator</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95056344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you design</a:t>
            </a:r>
            <a:endParaRPr lang="en-US" dirty="0"/>
          </a:p>
        </p:txBody>
      </p:sp>
      <p:sp>
        <p:nvSpPr>
          <p:cNvPr id="4" name="Text Placeholder 3"/>
          <p:cNvSpPr>
            <a:spLocks noGrp="1"/>
          </p:cNvSpPr>
          <p:nvPr>
            <p:ph type="body" sz="quarter" idx="10"/>
          </p:nvPr>
        </p:nvSpPr>
        <p:spPr>
          <a:xfrm>
            <a:off x="269239" y="1189177"/>
            <a:ext cx="11653523" cy="2718821"/>
          </a:xfrm>
        </p:spPr>
        <p:txBody>
          <a:bodyPr/>
          <a:lstStyle/>
          <a:p>
            <a:pPr marL="742950" indent="-742950">
              <a:buFont typeface="+mj-lt"/>
              <a:buAutoNum type="arabicPeriod"/>
            </a:pPr>
            <a:r>
              <a:rPr lang="en-US" dirty="0" smtClean="0"/>
              <a:t>Adapt to size change</a:t>
            </a:r>
          </a:p>
          <a:p>
            <a:pPr marL="742950" indent="-742950">
              <a:buFont typeface="+mj-lt"/>
              <a:buAutoNum type="arabicPeriod"/>
            </a:pPr>
            <a:r>
              <a:rPr lang="en-US" dirty="0" smtClean="0"/>
              <a:t>Adapt to input change </a:t>
            </a:r>
          </a:p>
          <a:p>
            <a:pPr marL="742950" indent="-742950">
              <a:buFont typeface="+mj-lt"/>
              <a:buAutoNum type="arabicPeriod"/>
            </a:pPr>
            <a:r>
              <a:rPr lang="en-US" dirty="0" smtClean="0"/>
              <a:t>Rely on the scaling algorithm</a:t>
            </a:r>
          </a:p>
          <a:p>
            <a:endParaRPr lang="en-US" dirty="0"/>
          </a:p>
        </p:txBody>
      </p:sp>
    </p:spTree>
    <p:extLst>
      <p:ext uri="{BB962C8B-B14F-4D97-AF65-F5344CB8AC3E}">
        <p14:creationId xmlns:p14="http://schemas.microsoft.com/office/powerpoint/2010/main" val="150235025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Techniques for Adaptive UI</a:t>
            </a:r>
            <a:endParaRPr lang="en-US" dirty="0"/>
          </a:p>
        </p:txBody>
      </p:sp>
    </p:spTree>
    <p:extLst>
      <p:ext uri="{BB962C8B-B14F-4D97-AF65-F5344CB8AC3E}">
        <p14:creationId xmlns:p14="http://schemas.microsoft.com/office/powerpoint/2010/main" val="34737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4301" y="1827605"/>
            <a:ext cx="5396599" cy="1182206"/>
            <a:chOff x="601613" y="2344928"/>
            <a:chExt cx="5504812" cy="1205912"/>
          </a:xfrm>
        </p:grpSpPr>
        <p:sp>
          <p:nvSpPr>
            <p:cNvPr id="4" name="Rectangle 3"/>
            <p:cNvSpPr/>
            <p:nvPr/>
          </p:nvSpPr>
          <p:spPr>
            <a:xfrm>
              <a:off x="601613"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Reposition</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1</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8" name="Group 17"/>
          <p:cNvGrpSpPr/>
          <p:nvPr/>
        </p:nvGrpSpPr>
        <p:grpSpPr>
          <a:xfrm>
            <a:off x="6219892" y="1827605"/>
            <a:ext cx="5396835" cy="1182206"/>
            <a:chOff x="6329808" y="2344928"/>
            <a:chExt cx="5505053" cy="1205912"/>
          </a:xfrm>
        </p:grpSpPr>
        <p:sp>
          <p:nvSpPr>
            <p:cNvPr id="7" name="Rectangle 6"/>
            <p:cNvSpPr/>
            <p:nvPr/>
          </p:nvSpPr>
          <p:spPr>
            <a:xfrm>
              <a:off x="6330049"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Reveal</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2" name="Rectangle 11"/>
            <p:cNvSpPr/>
            <p:nvPr/>
          </p:nvSpPr>
          <p:spPr>
            <a:xfrm>
              <a:off x="6329808"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4</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3" name="Group 2"/>
          <p:cNvGrpSpPr/>
          <p:nvPr/>
        </p:nvGrpSpPr>
        <p:grpSpPr>
          <a:xfrm>
            <a:off x="604301" y="3210784"/>
            <a:ext cx="5396599" cy="1182205"/>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Resize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2</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9" name="Group 18"/>
          <p:cNvGrpSpPr/>
          <p:nvPr/>
        </p:nvGrpSpPr>
        <p:grpSpPr>
          <a:xfrm>
            <a:off x="6219892" y="3210784"/>
            <a:ext cx="5396835" cy="1182205"/>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Replace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5</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6" name="Group 5"/>
          <p:cNvGrpSpPr/>
          <p:nvPr/>
        </p:nvGrpSpPr>
        <p:grpSpPr>
          <a:xfrm>
            <a:off x="604301" y="4593560"/>
            <a:ext cx="5396599" cy="1182004"/>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Reflow</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3</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20" name="Group 19"/>
          <p:cNvGrpSpPr/>
          <p:nvPr/>
        </p:nvGrpSpPr>
        <p:grpSpPr>
          <a:xfrm>
            <a:off x="6219892" y="4593560"/>
            <a:ext cx="5396835" cy="1182004"/>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Re-architect</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6</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sp>
        <p:nvSpPr>
          <p:cNvPr id="17" name="Title 2"/>
          <p:cNvSpPr>
            <a:spLocks noGrp="1"/>
          </p:cNvSpPr>
          <p:nvPr>
            <p:ph type="title"/>
          </p:nvPr>
        </p:nvSpPr>
        <p:spPr/>
        <p:txBody>
          <a:bodyPr>
            <a:normAutofit fontScale="90000"/>
          </a:bodyPr>
          <a:lstStyle/>
          <a:p>
            <a:pPr algn="ctr"/>
            <a:r>
              <a:rPr lang="en-GB" dirty="0" smtClean="0">
                <a:latin typeface="Segoe UI Light" panose="020B0502040204020203" pitchFamily="34" charset="0"/>
                <a:cs typeface="Segoe UI Light" panose="020B0502040204020203" pitchFamily="34" charset="0"/>
              </a:rPr>
              <a:t>Use standard responsive/adaptive design techniques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33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Agenda</a:t>
            </a:r>
            <a:endParaRPr lang="en-GB" dirty="0"/>
          </a:p>
        </p:txBody>
      </p:sp>
      <p:sp>
        <p:nvSpPr>
          <p:cNvPr id="2" name="Text Placeholder 1"/>
          <p:cNvSpPr>
            <a:spLocks noGrp="1"/>
          </p:cNvSpPr>
          <p:nvPr>
            <p:ph type="body" sz="quarter" idx="10"/>
          </p:nvPr>
        </p:nvSpPr>
        <p:spPr>
          <a:xfrm>
            <a:off x="269239" y="1189177"/>
            <a:ext cx="11653523" cy="4046301"/>
          </a:xfrm>
        </p:spPr>
        <p:txBody>
          <a:bodyPr/>
          <a:lstStyle/>
          <a:p>
            <a:r>
              <a:rPr lang="en-US" dirty="0"/>
              <a:t>The Microsoft design language</a:t>
            </a:r>
          </a:p>
          <a:p>
            <a:r>
              <a:rPr lang="en-US" dirty="0"/>
              <a:t>How Windows makes design easier</a:t>
            </a:r>
          </a:p>
          <a:p>
            <a:r>
              <a:rPr lang="en-US" dirty="0"/>
              <a:t>What am I designing?</a:t>
            </a:r>
          </a:p>
          <a:p>
            <a:r>
              <a:rPr lang="en-US" dirty="0" smtClean="0"/>
              <a:t>Adaptive UI Techniques </a:t>
            </a:r>
          </a:p>
          <a:p>
            <a:r>
              <a:rPr lang="en-US" dirty="0" smtClean="0"/>
              <a:t>Adaptive UI Tooling</a:t>
            </a:r>
          </a:p>
          <a:p>
            <a:pPr lvl="1"/>
            <a:r>
              <a:rPr lang="en-US" dirty="0" smtClean="0"/>
              <a:t>Visual States Triggers</a:t>
            </a:r>
          </a:p>
          <a:p>
            <a:pPr lvl="1"/>
            <a:r>
              <a:rPr lang="en-US" dirty="0" smtClean="0"/>
              <a:t>Relative Panel</a:t>
            </a:r>
            <a:endParaRPr lang="en-US" dirty="0"/>
          </a:p>
        </p:txBody>
      </p:sp>
    </p:spTree>
    <p:extLst>
      <p:ext uri="{BB962C8B-B14F-4D97-AF65-F5344CB8AC3E}">
        <p14:creationId xmlns:p14="http://schemas.microsoft.com/office/powerpoint/2010/main" val="146807044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respons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7797471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adap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1407014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sca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9816183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3" name="Text Placeholder 2"/>
          <p:cNvSpPr>
            <a:spLocks noGrp="1"/>
          </p:cNvSpPr>
          <p:nvPr>
            <p:ph type="body" sz="quarter" idx="10"/>
          </p:nvPr>
        </p:nvSpPr>
        <p:spPr>
          <a:xfrm>
            <a:off x="271557" y="1189176"/>
            <a:ext cx="11653523" cy="1623521"/>
          </a:xfrm>
        </p:spPr>
        <p:txBody>
          <a:bodyPr/>
          <a:lstStyle/>
          <a:p>
            <a:r>
              <a:rPr lang="en-US" sz="3200" dirty="0"/>
              <a:t>Build </a:t>
            </a:r>
            <a:r>
              <a:rPr lang="en-US" sz="3200" dirty="0" smtClean="0"/>
              <a:t>a page that adapts to different screen sizes and orientations</a:t>
            </a:r>
            <a:endParaRPr lang="en-US" sz="3200" dirty="0"/>
          </a:p>
          <a:p>
            <a:pPr lvl="1"/>
            <a:r>
              <a:rPr lang="en-US" dirty="0" smtClean="0"/>
              <a:t>Use Visual States and Adaptive Triggers to change layout</a:t>
            </a:r>
          </a:p>
          <a:p>
            <a:pPr lvl="1"/>
            <a:r>
              <a:rPr lang="en-US" dirty="0" smtClean="0"/>
              <a:t>Use </a:t>
            </a:r>
            <a:r>
              <a:rPr lang="en-US" dirty="0" err="1" smtClean="0"/>
              <a:t>RelativePanel</a:t>
            </a:r>
            <a:r>
              <a:rPr lang="en-US" dirty="0" smtClean="0"/>
              <a:t> to position blocks of content relative to peers, re-positioning in different visual states</a:t>
            </a:r>
          </a:p>
          <a:p>
            <a:pPr lvl="1"/>
            <a:endParaRPr lang="en-US" dirty="0"/>
          </a:p>
        </p:txBody>
      </p:sp>
      <p:sp>
        <p:nvSpPr>
          <p:cNvPr id="8" name="TextBox 7"/>
          <p:cNvSpPr txBox="1"/>
          <p:nvPr/>
        </p:nvSpPr>
        <p:spPr>
          <a:xfrm>
            <a:off x="1560506" y="283635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9" name="TextBox 8"/>
          <p:cNvSpPr txBox="1"/>
          <p:nvPr/>
        </p:nvSpPr>
        <p:spPr>
          <a:xfrm>
            <a:off x="4833189" y="2667985"/>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10" name="Group 9"/>
          <p:cNvGrpSpPr/>
          <p:nvPr/>
        </p:nvGrpSpPr>
        <p:grpSpPr>
          <a:xfrm>
            <a:off x="3940524" y="2999087"/>
            <a:ext cx="6637835" cy="3588621"/>
            <a:chOff x="3473611" y="1895875"/>
            <a:chExt cx="8850447" cy="4784828"/>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0200" y="3191706"/>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748710" y="3428910"/>
            <a:ext cx="1449121" cy="2663785"/>
          </a:xfrm>
          <a:prstGeom prst="rect">
            <a:avLst/>
          </a:prstGeom>
        </p:spPr>
      </p:pic>
    </p:spTree>
    <p:extLst>
      <p:ext uri="{BB962C8B-B14F-4D97-AF65-F5344CB8AC3E}">
        <p14:creationId xmlns:p14="http://schemas.microsoft.com/office/powerpoint/2010/main" val="376227216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3" name="Text Placeholder 2"/>
          <p:cNvSpPr>
            <a:spLocks noGrp="1"/>
          </p:cNvSpPr>
          <p:nvPr>
            <p:ph type="body" sz="quarter" idx="10"/>
          </p:nvPr>
        </p:nvSpPr>
        <p:spPr>
          <a:xfrm>
            <a:off x="269239" y="1189177"/>
            <a:ext cx="11653523" cy="1391471"/>
          </a:xfrm>
        </p:spPr>
        <p:txBody>
          <a:bodyPr/>
          <a:lstStyle/>
          <a:p>
            <a:r>
              <a:rPr lang="en-US" dirty="0" smtClean="0"/>
              <a:t>Build unique experiences on different devices</a:t>
            </a:r>
          </a:p>
          <a:p>
            <a:pPr lvl="1"/>
            <a:endParaRPr lang="en-US" dirty="0" smtClean="0"/>
          </a:p>
          <a:p>
            <a:pPr lvl="1"/>
            <a:endParaRPr lang="en-US" dirty="0"/>
          </a:p>
        </p:txBody>
      </p:sp>
      <p:sp>
        <p:nvSpPr>
          <p:cNvPr id="6" name="TextBox 5"/>
          <p:cNvSpPr txBox="1"/>
          <p:nvPr/>
        </p:nvSpPr>
        <p:spPr>
          <a:xfrm>
            <a:off x="1349009" y="231196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7" name="TextBox 6"/>
          <p:cNvSpPr txBox="1"/>
          <p:nvPr/>
        </p:nvSpPr>
        <p:spPr>
          <a:xfrm>
            <a:off x="4659017" y="2094670"/>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6352" y="2425772"/>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982" y="2686023"/>
            <a:ext cx="5014385" cy="281905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8703" y="2667316"/>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6481" y="2914144"/>
            <a:ext cx="1452182" cy="2581010"/>
          </a:xfrm>
          <a:prstGeom prst="rect">
            <a:avLst/>
          </a:prstGeom>
        </p:spPr>
      </p:pic>
    </p:spTree>
    <p:extLst>
      <p:ext uri="{BB962C8B-B14F-4D97-AF65-F5344CB8AC3E}">
        <p14:creationId xmlns:p14="http://schemas.microsoft.com/office/powerpoint/2010/main" val="35268668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build an Adaptive UI</a:t>
            </a:r>
            <a:endParaRPr lang="en-US" dirty="0"/>
          </a:p>
        </p:txBody>
      </p:sp>
    </p:spTree>
    <p:extLst>
      <p:ext uri="{BB962C8B-B14F-4D97-AF65-F5344CB8AC3E}">
        <p14:creationId xmlns:p14="http://schemas.microsoft.com/office/powerpoint/2010/main" val="367074036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States</a:t>
            </a:r>
            <a:endParaRPr lang="en-US" dirty="0"/>
          </a:p>
        </p:txBody>
      </p:sp>
      <p:sp>
        <p:nvSpPr>
          <p:cNvPr id="4" name="Text Placeholder 3"/>
          <p:cNvSpPr>
            <a:spLocks noGrp="1"/>
          </p:cNvSpPr>
          <p:nvPr>
            <p:ph type="body" sz="quarter" idx="10"/>
          </p:nvPr>
        </p:nvSpPr>
        <p:spPr/>
        <p:txBody>
          <a:bodyPr/>
          <a:lstStyle/>
          <a:p>
            <a:r>
              <a:rPr lang="en-US" dirty="0" smtClean="0"/>
              <a:t>Define XAML views</a:t>
            </a:r>
          </a:p>
          <a:p>
            <a:pPr lvl="1"/>
            <a:r>
              <a:rPr lang="en-US" dirty="0" smtClean="0"/>
              <a:t>Unique layout for distinct states</a:t>
            </a:r>
          </a:p>
          <a:p>
            <a:r>
              <a:rPr lang="en-US" dirty="0" smtClean="0"/>
              <a:t>Simplify animation</a:t>
            </a:r>
          </a:p>
          <a:p>
            <a:pPr lvl="1"/>
            <a:r>
              <a:rPr lang="en-US" dirty="0" smtClean="0"/>
              <a:t>Automatically implement state transitions</a:t>
            </a:r>
          </a:p>
          <a:p>
            <a:r>
              <a:rPr lang="en-US" dirty="0" smtClean="0"/>
              <a:t>Build in Blend</a:t>
            </a:r>
          </a:p>
          <a:p>
            <a:pPr lvl="1"/>
            <a:r>
              <a:rPr lang="en-US" dirty="0" smtClean="0"/>
              <a:t>Design and preview states and transitions</a:t>
            </a:r>
            <a:endParaRPr lang="en-US" dirty="0"/>
          </a:p>
        </p:txBody>
      </p:sp>
    </p:spTree>
    <p:extLst>
      <p:ext uri="{BB962C8B-B14F-4D97-AF65-F5344CB8AC3E}">
        <p14:creationId xmlns:p14="http://schemas.microsoft.com/office/powerpoint/2010/main" val="78115092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29825"/>
            <a:ext cx="11637012" cy="2398349"/>
          </a:xfrm>
        </p:spPr>
        <p:txBody>
          <a:bodyPr/>
          <a:lstStyle/>
          <a:p>
            <a:r>
              <a:rPr lang="en-US" dirty="0" smtClean="0"/>
              <a:t>Visual states allow you to define different selectable layouts that can be applied to your UI</a:t>
            </a:r>
            <a:endParaRPr lang="en-US" sz="6000" dirty="0"/>
          </a:p>
        </p:txBody>
      </p:sp>
    </p:spTree>
    <p:extLst>
      <p:ext uri="{BB962C8B-B14F-4D97-AF65-F5344CB8AC3E}">
        <p14:creationId xmlns:p14="http://schemas.microsoft.com/office/powerpoint/2010/main" val="202288548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set the visual state in code</a:t>
            </a:r>
            <a:endParaRPr lang="en-US" dirty="0"/>
          </a:p>
        </p:txBody>
      </p:sp>
      <p:sp>
        <p:nvSpPr>
          <p:cNvPr id="4" name="Text Placeholder 3"/>
          <p:cNvSpPr>
            <a:spLocks noGrp="1"/>
          </p:cNvSpPr>
          <p:nvPr>
            <p:ph type="body" sz="quarter" idx="10"/>
          </p:nvPr>
        </p:nvSpPr>
        <p:spPr/>
        <p:txBody>
          <a:bodyPr/>
          <a:lstStyle/>
          <a:p>
            <a:r>
              <a:rPr lang="en-US" dirty="0" err="1" smtClean="0"/>
              <a:t>VisualStateManager.Goto</a:t>
            </a:r>
            <a:r>
              <a:rPr lang="en-US" dirty="0" smtClean="0"/>
              <a:t>(element, state, transition)</a:t>
            </a:r>
            <a:endParaRPr lang="en-US" dirty="0"/>
          </a:p>
        </p:txBody>
      </p:sp>
      <p:sp>
        <p:nvSpPr>
          <p:cNvPr id="5" name="Rectangle 4"/>
          <p:cNvSpPr/>
          <p:nvPr/>
        </p:nvSpPr>
        <p:spPr>
          <a:xfrm>
            <a:off x="257174" y="2049967"/>
            <a:ext cx="11934826" cy="4678204"/>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rPr>
              <a:t>public</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MainPage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.InitializeComponent</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.SizeChanged</a:t>
            </a:r>
            <a:r>
              <a:rPr lang="en-US" sz="2000" dirty="0">
                <a:solidFill>
                  <a:srgbClr val="000000"/>
                </a:solidFill>
                <a:highlight>
                  <a:srgbClr val="FFFFFF"/>
                </a:highlight>
                <a:latin typeface="Consolas" panose="020B0609020204030204" pitchFamily="49" charset="0"/>
              </a:rPr>
              <a:t> += (s, e) =&gt;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var</a:t>
            </a:r>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500)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"VisualState500min"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800)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"VisualState800min"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1000)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"VisualState1000min"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VisualStateManager</a:t>
            </a:r>
            <a:r>
              <a:rPr lang="en-US" sz="2000" dirty="0" err="1">
                <a:solidFill>
                  <a:srgbClr val="000000"/>
                </a:solidFill>
                <a:highlight>
                  <a:srgbClr val="FFFFFF"/>
                </a:highlight>
                <a:latin typeface="Consolas" panose="020B0609020204030204" pitchFamily="49" charset="0"/>
              </a:rPr>
              <a:t>.GoToState</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this</a:t>
            </a:r>
            <a:r>
              <a:rPr lang="en-US" sz="2000" dirty="0">
                <a:solidFill>
                  <a:srgbClr val="000000"/>
                </a:solidFill>
                <a:highlight>
                  <a:srgbClr val="FFFFFF"/>
                </a:highlight>
                <a:latin typeface="Consolas" panose="020B0609020204030204" pitchFamily="49" charset="0"/>
              </a:rPr>
              <a:t>, state, </a:t>
            </a:r>
            <a:r>
              <a:rPr lang="en-US" sz="2000" dirty="0">
                <a:solidFill>
                  <a:srgbClr val="0000FF"/>
                </a:solidFill>
                <a:highlight>
                  <a:srgbClr val="FFFFFF"/>
                </a:highlight>
                <a:latin typeface="Consolas" panose="020B0609020204030204" pitchFamily="49" charset="0"/>
              </a:rPr>
              <a:t>true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a:t>
            </a:r>
            <a:endParaRPr lang="en-US" sz="2000" dirty="0"/>
          </a:p>
        </p:txBody>
      </p:sp>
      <p:sp>
        <p:nvSpPr>
          <p:cNvPr id="6" name="Rectangle 5"/>
          <p:cNvSpPr/>
          <p:nvPr/>
        </p:nvSpPr>
        <p:spPr>
          <a:xfrm>
            <a:off x="1190444" y="5620667"/>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24828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triggers</a:t>
            </a:r>
            <a:endParaRPr lang="en-US" dirty="0"/>
          </a:p>
        </p:txBody>
      </p:sp>
      <p:sp>
        <p:nvSpPr>
          <p:cNvPr id="4" name="Text Placeholder 3"/>
          <p:cNvSpPr>
            <a:spLocks noGrp="1"/>
          </p:cNvSpPr>
          <p:nvPr>
            <p:ph type="body" sz="quarter" idx="10"/>
          </p:nvPr>
        </p:nvSpPr>
        <p:spPr/>
        <p:txBody>
          <a:bodyPr/>
          <a:lstStyle/>
          <a:p>
            <a:r>
              <a:rPr lang="en-US" dirty="0" smtClean="0"/>
              <a:t>Code-free state transition</a:t>
            </a:r>
          </a:p>
          <a:p>
            <a:r>
              <a:rPr lang="en-US" dirty="0" smtClean="0"/>
              <a:t>Two built-in triggers</a:t>
            </a:r>
          </a:p>
          <a:p>
            <a:pPr lvl="1"/>
            <a:r>
              <a:rPr lang="en-US" dirty="0" err="1" smtClean="0"/>
              <a:t>MinWindowHeight</a:t>
            </a:r>
            <a:r>
              <a:rPr lang="en-US" dirty="0" smtClean="0"/>
              <a:t> (Taller than this)</a:t>
            </a:r>
          </a:p>
          <a:p>
            <a:pPr lvl="1"/>
            <a:r>
              <a:rPr lang="en-US" dirty="0" err="1" smtClean="0"/>
              <a:t>MinWindowWidth</a:t>
            </a:r>
            <a:r>
              <a:rPr lang="en-US" dirty="0"/>
              <a:t> </a:t>
            </a:r>
            <a:r>
              <a:rPr lang="en-US" dirty="0" smtClean="0"/>
              <a:t>(Wider than this)</a:t>
            </a:r>
            <a:endParaRPr lang="en-US" dirty="0"/>
          </a:p>
        </p:txBody>
      </p:sp>
      <p:sp>
        <p:nvSpPr>
          <p:cNvPr id="5" name="Rectangle 4"/>
          <p:cNvSpPr/>
          <p:nvPr/>
        </p:nvSpPr>
        <p:spPr>
          <a:xfrm>
            <a:off x="964721" y="3945192"/>
            <a:ext cx="10262558" cy="2246769"/>
          </a:xfrm>
          <a:prstGeom prst="rect">
            <a:avLst/>
          </a:prstGeom>
        </p:spPr>
        <p:txBody>
          <a:bodyPr wrap="square">
            <a:spAutoFit/>
          </a:bodyPr>
          <a:lstStyle/>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FF0000"/>
                </a:solidFill>
                <a:highlight>
                  <a:srgbClr val="FFFFFF"/>
                </a:highlight>
                <a:latin typeface="Consolas" panose="020B0609020204030204" pitchFamily="49" charset="0"/>
              </a:rPr>
              <a:t> x</a:t>
            </a:r>
            <a:r>
              <a:rPr lang="en-US" sz="2800" dirty="0">
                <a:solidFill>
                  <a:srgbClr val="0000FF"/>
                </a:solidFill>
                <a:highlight>
                  <a:srgbClr val="FFFFFF"/>
                </a:highlight>
                <a:latin typeface="Consolas" panose="020B0609020204030204" pitchFamily="49" charset="0"/>
              </a:rPr>
              <a:t>:</a:t>
            </a:r>
            <a:r>
              <a:rPr lang="en-US" sz="2800" dirty="0">
                <a:solidFill>
                  <a:srgbClr val="FF0000"/>
                </a:solidFill>
                <a:highlight>
                  <a:srgbClr val="FFFFFF"/>
                </a:highlight>
                <a:latin typeface="Consolas" panose="020B0609020204030204" pitchFamily="49" charset="0"/>
              </a:rPr>
              <a:t>Name</a:t>
            </a:r>
            <a:r>
              <a:rPr lang="en-US" sz="2800" dirty="0">
                <a:solidFill>
                  <a:srgbClr val="0000FF"/>
                </a:solidFill>
                <a:highlight>
                  <a:srgbClr val="FFFFFF"/>
                </a:highlight>
                <a:latin typeface="Consolas" panose="020B0609020204030204" pitchFamily="49" charset="0"/>
              </a:rPr>
              <a:t>="VisualState500min"&gt;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AdaptiveTrigger</a:t>
            </a:r>
            <a:r>
              <a:rPr lang="en-US" sz="2800" dirty="0">
                <a:solidFill>
                  <a:srgbClr val="FF0000"/>
                </a:solidFill>
                <a:highlight>
                  <a:srgbClr val="FFFFFF"/>
                </a:highlight>
                <a:latin typeface="Consolas" panose="020B0609020204030204" pitchFamily="49" charset="0"/>
              </a:rPr>
              <a:t> </a:t>
            </a:r>
            <a:r>
              <a:rPr lang="en-US" sz="2800" dirty="0" err="1">
                <a:solidFill>
                  <a:srgbClr val="FF0000"/>
                </a:solidFill>
                <a:highlight>
                  <a:srgbClr val="FFFFFF"/>
                </a:highlight>
                <a:latin typeface="Consolas" panose="020B0609020204030204" pitchFamily="49" charset="0"/>
              </a:rPr>
              <a:t>MinWindowWidth</a:t>
            </a:r>
            <a:r>
              <a:rPr lang="en-US" sz="2800" dirty="0">
                <a:solidFill>
                  <a:srgbClr val="0000FF"/>
                </a:solidFill>
                <a:highlight>
                  <a:srgbClr val="FFFFFF"/>
                </a:highlight>
                <a:latin typeface="Consolas" panose="020B0609020204030204" pitchFamily="49" charset="0"/>
              </a:rPr>
              <a:t>="501" /&gt;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p:txBody>
      </p:sp>
      <p:sp>
        <p:nvSpPr>
          <p:cNvPr id="6" name="Rectangle 5"/>
          <p:cNvSpPr/>
          <p:nvPr/>
        </p:nvSpPr>
        <p:spPr>
          <a:xfrm>
            <a:off x="2432648" y="4775278"/>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375018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Small</a:t>
            </a:r>
            <a:r>
              <a:rPr kumimoji="0" lang="en-US" sz="1567" b="0" i="0" u="none" strike="noStrike" kern="1200" cap="none" spc="0" normalizeH="0" baseline="0" noProof="0" dirty="0">
                <a:ln>
                  <a:noFill/>
                </a:ln>
                <a:solidFill>
                  <a:srgbClr val="4F4F4F"/>
                </a:solidFill>
                <a:effectLst/>
                <a:uLnTx/>
                <a:uFillTx/>
                <a:latin typeface="Segoe UI Light"/>
                <a:ea typeface="+mn-ea"/>
                <a:cs typeface="Segoe UI" panose="020B0502040204020203" pitchFamily="34" charset="0"/>
              </a:rPr>
              <a:t> </a:t>
            </a: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2-in-1s</a:t>
            </a:r>
            <a:b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Desktops </a:t>
            </a:r>
            <a:b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Large</a:t>
            </a:r>
            <a:r>
              <a:rPr kumimoji="0" lang="en-US" sz="1567" b="0" i="0" u="none" strike="noStrike" kern="1200" cap="none" spc="0" normalizeH="0" baseline="0" noProof="0" dirty="0">
                <a:ln>
                  <a:noFill/>
                </a:ln>
                <a:solidFill>
                  <a:srgbClr val="4F4F4F"/>
                </a:solidFill>
                <a:effectLst/>
                <a:uLnTx/>
                <a:uFillTx/>
                <a:latin typeface="Segoe UI Light"/>
                <a:ea typeface="+mn-ea"/>
                <a:cs typeface="Segoe UI" panose="020B0502040204020203" pitchFamily="34" charset="0"/>
              </a:rPr>
              <a:t> </a:t>
            </a: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Classic </a:t>
            </a:r>
            <a:b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9105" y="931830"/>
            <a:ext cx="852254" cy="848917"/>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marL="0" marR="0" lvl="0" indent="0" algn="ctr" defTabSz="912790" rtl="0" eaLnBrk="1" fontAlgn="auto" latinLnBrk="0" hangingPunct="1">
                <a:lnSpc>
                  <a:spcPct val="90000"/>
                </a:lnSpc>
                <a:spcBef>
                  <a:spcPts val="0"/>
                </a:spcBef>
                <a:spcAft>
                  <a:spcPts val="0"/>
                </a:spcAft>
                <a:buClrTx/>
                <a:buSzTx/>
                <a:buFontTx/>
                <a:buNone/>
                <a:tabLst/>
                <a:defRPr/>
              </a:pPr>
              <a:endParaRPr kumimoji="0" lang="en-US" sz="23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marL="0" marR="0" lvl="0" indent="0" algn="ctr" defTabSz="895239" rtl="0" eaLnBrk="1" fontAlgn="auto" latinLnBrk="0" hangingPunct="1">
              <a:lnSpc>
                <a:spcPct val="90000"/>
              </a:lnSpc>
              <a:spcBef>
                <a:spcPts val="0"/>
              </a:spcBef>
              <a:spcAft>
                <a:spcPts val="587"/>
              </a:spcAft>
              <a:buClrTx/>
              <a:buSzTx/>
              <a:buFontTx/>
              <a:buNone/>
              <a:tabLst/>
              <a:defRPr/>
            </a:pPr>
            <a:r>
              <a:rPr kumimoji="0" lang="en-US" sz="1567"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marL="0" marR="0" lvl="0" indent="0" algn="ctr" defTabSz="1266834" rtl="0" eaLnBrk="1" fontAlgn="auto" latinLnBrk="0" hangingPunct="1">
              <a:lnSpc>
                <a:spcPct val="90000"/>
              </a:lnSpc>
              <a:spcBef>
                <a:spcPts val="0"/>
              </a:spcBef>
              <a:spcAft>
                <a:spcPts val="0"/>
              </a:spcAft>
              <a:buClrTx/>
              <a:buSzTx/>
              <a:buFontTx/>
              <a:buNone/>
              <a:tabLst/>
              <a:defRPr/>
            </a:pPr>
            <a:endParaRPr kumimoji="0" lang="en-US" sz="2398" b="0" i="0" u="none" strike="noStrike" kern="1200" cap="none" spc="0" normalizeH="0" baseline="0" noProof="0" dirty="0" err="1">
              <a:ln>
                <a:noFill/>
              </a:ln>
              <a:gradFill>
                <a:gsLst>
                  <a:gs pos="2917">
                    <a:srgbClr val="737373"/>
                  </a:gs>
                  <a:gs pos="81000">
                    <a:srgbClr val="737373"/>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32"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32"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marL="0" marR="0" lvl="0" indent="0" algn="ctr" defTabSz="913532" rtl="0" eaLnBrk="1" fontAlgn="auto" latinLnBrk="0" hangingPunct="1">
                    <a:lnSpc>
                      <a:spcPct val="90000"/>
                    </a:lnSpc>
                    <a:spcBef>
                      <a:spcPts val="0"/>
                    </a:spcBef>
                    <a:spcAft>
                      <a:spcPts val="0"/>
                    </a:spcAft>
                    <a:buClrTx/>
                    <a:buSzTx/>
                    <a:buFontTx/>
                    <a:buNone/>
                    <a:tabLst/>
                    <a:defRPr/>
                  </a:pPr>
                  <a:r>
                    <a:rPr kumimoji="0" lang="en-US" sz="1865"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marL="0" marR="0" lvl="0" indent="0" algn="l" defTabSz="913532"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a:ln>
                      <a:noFill/>
                    </a:ln>
                    <a:solidFill>
                      <a:srgbClr val="737373"/>
                    </a:solidFill>
                    <a:effectLst/>
                    <a:uLnTx/>
                    <a:uFillTx/>
                    <a:latin typeface="Segoe UI Light"/>
                    <a:ea typeface="+mn-ea"/>
                    <a:cs typeface="+mn-cs"/>
                  </a:endParaRPr>
                </a:p>
              </p:txBody>
            </p:sp>
          </p:grpSp>
        </p:grpSp>
      </p:grpSp>
    </p:spTree>
    <p:extLst>
      <p:ext uri="{BB962C8B-B14F-4D97-AF65-F5344CB8AC3E}">
        <p14:creationId xmlns:p14="http://schemas.microsoft.com/office/powerpoint/2010/main" val="315767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Adaptive triggers are a </a:t>
            </a:r>
            <a:br>
              <a:rPr lang="en-US" dirty="0" smtClean="0"/>
            </a:br>
            <a:r>
              <a:rPr lang="en-US" dirty="0" smtClean="0"/>
              <a:t>zero-code solution</a:t>
            </a:r>
            <a:endParaRPr lang="en-US" dirty="0"/>
          </a:p>
        </p:txBody>
      </p:sp>
    </p:spTree>
    <p:extLst>
      <p:ext uri="{BB962C8B-B14F-4D97-AF65-F5344CB8AC3E}">
        <p14:creationId xmlns:p14="http://schemas.microsoft.com/office/powerpoint/2010/main" val="362902932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state setters</a:t>
            </a:r>
            <a:endParaRPr lang="en-US" dirty="0"/>
          </a:p>
        </p:txBody>
      </p:sp>
      <p:sp>
        <p:nvSpPr>
          <p:cNvPr id="3" name="Text Placeholder 2"/>
          <p:cNvSpPr>
            <a:spLocks noGrp="1"/>
          </p:cNvSpPr>
          <p:nvPr>
            <p:ph type="body" sz="quarter" idx="10"/>
          </p:nvPr>
        </p:nvSpPr>
        <p:spPr/>
        <p:txBody>
          <a:bodyPr/>
          <a:lstStyle/>
          <a:p>
            <a:r>
              <a:rPr lang="en-US" dirty="0" smtClean="0"/>
              <a:t>Setting a simple, scalar value</a:t>
            </a:r>
          </a:p>
          <a:p>
            <a:pPr lvl="1"/>
            <a:r>
              <a:rPr lang="en-US" dirty="0" smtClean="0"/>
              <a:t>Great when you think of ENUM values like Visibility, Stretch, </a:t>
            </a:r>
            <a:r>
              <a:rPr lang="en-US" dirty="0" err="1" smtClean="0"/>
              <a:t>etc</a:t>
            </a:r>
            <a:endParaRPr lang="en-US" dirty="0" smtClean="0"/>
          </a:p>
          <a:p>
            <a:r>
              <a:rPr lang="en-US" dirty="0" smtClean="0"/>
              <a:t>Does not invoke a storyboard</a:t>
            </a:r>
          </a:p>
          <a:p>
            <a:pPr lvl="1"/>
            <a:r>
              <a:rPr lang="en-US" dirty="0" smtClean="0"/>
              <a:t>Does not require </a:t>
            </a:r>
            <a:r>
              <a:rPr lang="en-US" dirty="0"/>
              <a:t>ObjectAnimationUsingKeyFrames</a:t>
            </a:r>
          </a:p>
        </p:txBody>
      </p:sp>
      <p:sp>
        <p:nvSpPr>
          <p:cNvPr id="4" name="Rectangle 3"/>
          <p:cNvSpPr/>
          <p:nvPr/>
        </p:nvSpPr>
        <p:spPr>
          <a:xfrm>
            <a:off x="992038" y="3951349"/>
            <a:ext cx="11062216" cy="1938992"/>
          </a:xfrm>
          <a:prstGeom prst="rect">
            <a:avLst/>
          </a:prstGeom>
        </p:spPr>
        <p:txBody>
          <a:bodyPr wrap="square">
            <a:spAutoFit/>
          </a:bodyPr>
          <a:lstStyle/>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="MyText01.FontSize"</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="24"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MyImage.Stretch</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UniformToFill</a:t>
            </a:r>
            <a:r>
              <a:rPr lang="en-US" sz="2400" dirty="0">
                <a:solidFill>
                  <a:srgbClr val="0000FF"/>
                </a:solidFill>
                <a:highlight>
                  <a:srgbClr val="FFFFFF"/>
                </a:highlight>
                <a:latin typeface="Consolas" panose="020B0609020204030204" pitchFamily="49" charset="0"/>
              </a:rPr>
              <a:t>"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MyImage.Height</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="150" /&gt;</a:t>
            </a:r>
            <a:endParaRPr lang="en-US" sz="2400" dirty="0">
              <a:solidFill>
                <a:srgbClr val="000000"/>
              </a:solidFill>
              <a:highlight>
                <a:srgbClr val="FFFFFF"/>
              </a:highlight>
              <a:latin typeface="Consolas" panose="020B0609020204030204" pitchFamily="49" charset="0"/>
            </a:endParaRPr>
          </a:p>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p:txBody>
      </p:sp>
      <p:sp>
        <p:nvSpPr>
          <p:cNvPr id="5" name="Rectangle 4"/>
          <p:cNvSpPr/>
          <p:nvPr/>
        </p:nvSpPr>
        <p:spPr>
          <a:xfrm>
            <a:off x="2976113" y="4261449"/>
            <a:ext cx="4658264"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0932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XAML's </a:t>
            </a:r>
            <a:r>
              <a:rPr lang="en-US" dirty="0" err="1" smtClean="0"/>
              <a:t>RelativePanel</a:t>
            </a:r>
            <a:r>
              <a:rPr lang="en-US" dirty="0" smtClean="0"/>
              <a:t> control</a:t>
            </a:r>
            <a:endParaRPr lang="en-US" dirty="0"/>
          </a:p>
        </p:txBody>
      </p:sp>
      <p:sp>
        <p:nvSpPr>
          <p:cNvPr id="3" name="Text Placeholder 2"/>
          <p:cNvSpPr>
            <a:spLocks noGrp="1"/>
          </p:cNvSpPr>
          <p:nvPr>
            <p:ph type="body" sz="quarter" idx="10"/>
          </p:nvPr>
        </p:nvSpPr>
        <p:spPr/>
        <p:txBody>
          <a:bodyPr/>
          <a:lstStyle/>
          <a:p>
            <a:r>
              <a:rPr lang="en-US" dirty="0" smtClean="0"/>
              <a:t>A child or two act as a anchor elements</a:t>
            </a:r>
          </a:p>
          <a:p>
            <a:pPr lvl="1"/>
            <a:r>
              <a:rPr lang="en-US" dirty="0" smtClean="0"/>
              <a:t>They are relative to the panel</a:t>
            </a:r>
          </a:p>
          <a:p>
            <a:r>
              <a:rPr lang="en-US" dirty="0" smtClean="0"/>
              <a:t>Other children are relative to the anchors</a:t>
            </a:r>
          </a:p>
          <a:p>
            <a:pPr lvl="1"/>
            <a:r>
              <a:rPr lang="en-US" dirty="0" err="1" smtClean="0"/>
              <a:t>RelativePanel.Above</a:t>
            </a:r>
            <a:r>
              <a:rPr lang="en-US" dirty="0" smtClean="0"/>
              <a:t> = "</a:t>
            </a:r>
            <a:r>
              <a:rPr lang="en-US" dirty="0" err="1" smtClean="0"/>
              <a:t>ElementName</a:t>
            </a:r>
            <a:r>
              <a:rPr lang="en-US" dirty="0" smtClean="0"/>
              <a:t>"</a:t>
            </a:r>
          </a:p>
          <a:p>
            <a:pPr lvl="1"/>
            <a:r>
              <a:rPr lang="en-US" dirty="0" err="1" smtClean="0"/>
              <a:t>RelativePanel.RightOf</a:t>
            </a:r>
            <a:r>
              <a:rPr lang="en-US" dirty="0"/>
              <a:t> </a:t>
            </a:r>
            <a:r>
              <a:rPr lang="en-US" dirty="0" smtClean="0"/>
              <a:t>= "</a:t>
            </a:r>
            <a:r>
              <a:rPr lang="en-US" dirty="0" err="1"/>
              <a:t>ElementName</a:t>
            </a:r>
            <a:r>
              <a:rPr lang="en-US" dirty="0"/>
              <a:t>"</a:t>
            </a:r>
            <a:endParaRPr lang="en-US" dirty="0" smtClean="0"/>
          </a:p>
          <a:p>
            <a:pPr lvl="1"/>
            <a:r>
              <a:rPr lang="en-US" dirty="0" err="1" smtClean="0"/>
              <a:t>RelativePanel.Below</a:t>
            </a:r>
            <a:r>
              <a:rPr lang="en-US" dirty="0"/>
              <a:t> </a:t>
            </a:r>
            <a:r>
              <a:rPr lang="en-US" dirty="0" smtClean="0"/>
              <a:t>= "</a:t>
            </a:r>
            <a:r>
              <a:rPr lang="en-US" dirty="0" err="1"/>
              <a:t>ElementName</a:t>
            </a:r>
            <a:r>
              <a:rPr lang="en-US" dirty="0"/>
              <a:t>"</a:t>
            </a:r>
            <a:endParaRPr lang="en-US" dirty="0" smtClean="0"/>
          </a:p>
          <a:p>
            <a:pPr lvl="1"/>
            <a:r>
              <a:rPr lang="en-US" dirty="0" err="1" smtClean="0"/>
              <a:t>RelativePanel.LeftOf</a:t>
            </a:r>
            <a:r>
              <a:rPr lang="en-US" dirty="0"/>
              <a:t> </a:t>
            </a:r>
            <a:r>
              <a:rPr lang="en-US" dirty="0" smtClean="0"/>
              <a:t>= "</a:t>
            </a:r>
            <a:r>
              <a:rPr lang="en-US" dirty="0" err="1"/>
              <a:t>ElementName</a:t>
            </a:r>
            <a:r>
              <a:rPr lang="en-US" dirty="0" smtClean="0"/>
              <a:t>"</a:t>
            </a:r>
          </a:p>
          <a:p>
            <a:r>
              <a:rPr lang="en-US" dirty="0" err="1" smtClean="0"/>
              <a:t>RelativePanel</a:t>
            </a:r>
            <a:r>
              <a:rPr lang="en-US" dirty="0" smtClean="0"/>
              <a:t> simplifies adaptive UI</a:t>
            </a:r>
          </a:p>
          <a:p>
            <a:pPr lvl="1"/>
            <a:r>
              <a:rPr lang="en-US" dirty="0" smtClean="0"/>
              <a:t>A simple Visual State setter can rearrange the UI</a:t>
            </a:r>
          </a:p>
          <a:p>
            <a:pPr lvl="1"/>
            <a:r>
              <a:rPr lang="en-US" dirty="0" smtClean="0"/>
              <a:t>One element can move a family of related elements</a:t>
            </a:r>
          </a:p>
          <a:p>
            <a:pPr lvl="1"/>
            <a:endParaRPr lang="en-US" dirty="0"/>
          </a:p>
        </p:txBody>
      </p:sp>
    </p:spTree>
    <p:extLst>
      <p:ext uri="{BB962C8B-B14F-4D97-AF65-F5344CB8AC3E}">
        <p14:creationId xmlns:p14="http://schemas.microsoft.com/office/powerpoint/2010/main" val="117333108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2236887"/>
            <a:ext cx="9859116" cy="999313"/>
          </a:xfrm>
        </p:spPr>
        <p:txBody>
          <a:bodyPr/>
          <a:lstStyle/>
          <a:p>
            <a:r>
              <a:rPr lang="en-US" dirty="0" smtClean="0"/>
              <a:t>Demo: Building an Adaptive UI</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67675474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daptiveUIDemo">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80159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daptiveUIDemoPt2">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888396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Custom triggers support </a:t>
            </a:r>
            <a:br>
              <a:rPr lang="en-US" dirty="0" smtClean="0"/>
            </a:br>
            <a:r>
              <a:rPr lang="en-US" dirty="0" smtClean="0"/>
              <a:t>your special scenarios</a:t>
            </a:r>
            <a:endParaRPr lang="en-US" dirty="0"/>
          </a:p>
        </p:txBody>
      </p:sp>
    </p:spTree>
    <p:extLst>
      <p:ext uri="{BB962C8B-B14F-4D97-AF65-F5344CB8AC3E}">
        <p14:creationId xmlns:p14="http://schemas.microsoft.com/office/powerpoint/2010/main" val="60203012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adaptive triggers</a:t>
            </a:r>
            <a:endParaRPr lang="en-US" dirty="0"/>
          </a:p>
        </p:txBody>
      </p:sp>
      <p:sp>
        <p:nvSpPr>
          <p:cNvPr id="3" name="Text Placeholder 2"/>
          <p:cNvSpPr>
            <a:spLocks noGrp="1"/>
          </p:cNvSpPr>
          <p:nvPr>
            <p:ph type="body" sz="quarter" idx="10"/>
          </p:nvPr>
        </p:nvSpPr>
        <p:spPr/>
        <p:txBody>
          <a:bodyPr/>
          <a:lstStyle/>
          <a:p>
            <a:r>
              <a:rPr lang="en-US" dirty="0" smtClean="0"/>
              <a:t>Build to handle special cases.</a:t>
            </a:r>
            <a:endParaRPr lang="en-US" dirty="0"/>
          </a:p>
        </p:txBody>
      </p:sp>
      <p:sp>
        <p:nvSpPr>
          <p:cNvPr id="4" name="Rectangle 3"/>
          <p:cNvSpPr/>
          <p:nvPr/>
        </p:nvSpPr>
        <p:spPr>
          <a:xfrm>
            <a:off x="257173" y="2056686"/>
            <a:ext cx="11934825" cy="480131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DeviceFamilyTrigger</a:t>
            </a:r>
            <a:r>
              <a:rPr lang="en-US" dirty="0">
                <a:solidFill>
                  <a:srgbClr val="000000"/>
                </a:solidFill>
                <a:highlight>
                  <a:srgbClr val="FFFFFF"/>
                </a:highlight>
                <a:latin typeface="Consolas" panose="020B0609020204030204" pitchFamily="49" charset="0"/>
              </a:rPr>
              <a:t> : </a:t>
            </a:r>
            <a:r>
              <a:rPr lang="en-US" dirty="0" err="1">
                <a:solidFill>
                  <a:srgbClr val="2B91AF"/>
                </a:solidFill>
                <a:highlight>
                  <a:srgbClr val="FFFFFF"/>
                </a:highlight>
                <a:latin typeface="Consolas" panose="020B0609020204030204" pitchFamily="49" charset="0"/>
              </a:rPr>
              <a:t>StateTriggerBase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DeviceFamily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get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set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qualifiers = </a:t>
            </a:r>
            <a:r>
              <a:rPr lang="en-US" dirty="0" err="1">
                <a:solidFill>
                  <a:srgbClr val="000000"/>
                </a:solidFill>
                <a:highlight>
                  <a:srgbClr val="FFFFFF"/>
                </a:highlight>
                <a:latin typeface="Consolas" panose="020B0609020204030204" pitchFamily="49" charset="0"/>
              </a:rPr>
              <a:t>Windows.ApplicationModel.Resources.Core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ResourceContext</a:t>
            </a:r>
            <a:r>
              <a:rPr lang="en-US" dirty="0" err="1">
                <a:solidFill>
                  <a:srgbClr val="000000"/>
                </a:solidFill>
                <a:highlight>
                  <a:srgbClr val="FFFFFF"/>
                </a:highlight>
                <a:latin typeface="Consolas" panose="020B0609020204030204" pitchFamily="49" charset="0"/>
              </a:rPr>
              <a:t>.GetForCurrentView</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QualifierValues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qualifiers.ContainsKey</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(qualifiers[</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else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false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a:t>
            </a:r>
            <a:endParaRPr lang="en-US" dirty="0"/>
          </a:p>
        </p:txBody>
      </p:sp>
      <p:sp>
        <p:nvSpPr>
          <p:cNvPr id="5" name="Rectangle 4"/>
          <p:cNvSpPr/>
          <p:nvPr/>
        </p:nvSpPr>
        <p:spPr>
          <a:xfrm>
            <a:off x="4433977" y="1958196"/>
            <a:ext cx="2510286"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6" name="Rectangle 5"/>
          <p:cNvSpPr/>
          <p:nvPr/>
        </p:nvSpPr>
        <p:spPr>
          <a:xfrm>
            <a:off x="2182483" y="5520905"/>
            <a:ext cx="2510286"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40750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1422242"/>
            <a:ext cx="9859116" cy="1813958"/>
          </a:xfrm>
        </p:spPr>
        <p:txBody>
          <a:bodyPr/>
          <a:lstStyle/>
          <a:p>
            <a:r>
              <a:rPr lang="en-US" dirty="0" smtClean="0"/>
              <a:t>Demo: Custom </a:t>
            </a:r>
            <a:r>
              <a:rPr lang="en-US" dirty="0"/>
              <a:t>a</a:t>
            </a:r>
            <a:r>
              <a:rPr lang="en-US" dirty="0" smtClean="0"/>
              <a:t>daptive triggers</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01611233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rientationTrigger">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61612966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1813958"/>
          </a:xfrm>
        </p:spPr>
        <p:txBody>
          <a:bodyPr/>
          <a:lstStyle/>
          <a:p>
            <a:r>
              <a:rPr lang="en-US" dirty="0" smtClean="0"/>
              <a:t>UWP Design principles and</a:t>
            </a:r>
            <a:br>
              <a:rPr lang="en-US" dirty="0" smtClean="0"/>
            </a:br>
            <a:r>
              <a:rPr lang="en-US" dirty="0" smtClean="0"/>
              <a:t>adaptive UI features</a:t>
            </a:r>
            <a:endParaRPr lang="en-US" dirty="0"/>
          </a:p>
        </p:txBody>
      </p:sp>
    </p:spTree>
    <p:extLst>
      <p:ext uri="{BB962C8B-B14F-4D97-AF65-F5344CB8AC3E}">
        <p14:creationId xmlns:p14="http://schemas.microsoft.com/office/powerpoint/2010/main" val="378338691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Tailored Views</a:t>
            </a:r>
            <a:endParaRPr lang="en-US" dirty="0"/>
          </a:p>
        </p:txBody>
      </p:sp>
      <p:sp>
        <p:nvSpPr>
          <p:cNvPr id="3" name="Text Placeholder 2"/>
          <p:cNvSpPr>
            <a:spLocks noGrp="1"/>
          </p:cNvSpPr>
          <p:nvPr>
            <p:ph type="body" sz="quarter" idx="10"/>
          </p:nvPr>
        </p:nvSpPr>
        <p:spPr>
          <a:xfrm>
            <a:off x="269239" y="1189177"/>
            <a:ext cx="11653523" cy="5983433"/>
          </a:xfrm>
        </p:spPr>
        <p:txBody>
          <a:bodyPr/>
          <a:lstStyle/>
          <a:p>
            <a:r>
              <a:rPr lang="en-US" dirty="0" smtClean="0"/>
              <a:t>Build unique experiences on different devices</a:t>
            </a:r>
          </a:p>
          <a:p>
            <a:pPr lvl="1"/>
            <a:endParaRPr lang="en-US" dirty="0" smtClean="0"/>
          </a:p>
          <a:p>
            <a:r>
              <a:rPr lang="en-US" sz="3600" dirty="0" smtClean="0"/>
              <a:t>One option: Build separate pages </a:t>
            </a:r>
            <a:r>
              <a:rPr lang="en-US" sz="3600" dirty="0"/>
              <a:t>for individual families</a:t>
            </a:r>
          </a:p>
          <a:p>
            <a:pPr lvl="1"/>
            <a:r>
              <a:rPr lang="en-US" dirty="0" smtClean="0"/>
              <a:t>Can interrogate resource qualifiers (from MRT) to determine the family</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sz="3600" dirty="0" smtClean="0"/>
              <a:t>Option 2: Use XAML views</a:t>
            </a:r>
          </a:p>
          <a:p>
            <a:pPr lvl="1"/>
            <a:endParaRPr lang="en-US" dirty="0"/>
          </a:p>
        </p:txBody>
      </p:sp>
      <p:sp>
        <p:nvSpPr>
          <p:cNvPr id="5" name="Rectangle 1"/>
          <p:cNvSpPr>
            <a:spLocks noChangeArrowheads="1"/>
          </p:cNvSpPr>
          <p:nvPr/>
        </p:nvSpPr>
        <p:spPr bwMode="auto">
          <a:xfrm>
            <a:off x="448796" y="3287898"/>
            <a:ext cx="8303555" cy="238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ts val="800"/>
              </a:spcBef>
              <a:spcAft>
                <a:spcPct val="0"/>
              </a:spcAft>
            </a:pPr>
            <a:r>
              <a:rPr lang="en-US" altLang="en-US" sz="1600" dirty="0" err="1" smtClean="0">
                <a:solidFill>
                  <a:srgbClr val="0000FF"/>
                </a:solidFill>
                <a:latin typeface="Consolas" panose="020B0609020204030204" pitchFamily="49" charset="0"/>
                <a:cs typeface="Consolas" panose="020B0609020204030204" pitchFamily="49" charset="0"/>
              </a:rPr>
              <a:t>var</a:t>
            </a:r>
            <a:r>
              <a:rPr lang="en-US" altLang="en-US" sz="1600" dirty="0">
                <a:solidFill>
                  <a:srgbClr val="000000"/>
                </a:solidFill>
                <a:latin typeface="Consolas" panose="020B0609020204030204" pitchFamily="49" charset="0"/>
                <a:cs typeface="Consolas" panose="020B0609020204030204" pitchFamily="49" charset="0"/>
              </a:rPr>
              <a:t> qualifiers = </a:t>
            </a:r>
            <a:r>
              <a:rPr lang="en-US" altLang="en-US" sz="1600" dirty="0" err="1" smtClean="0">
                <a:solidFill>
                  <a:srgbClr val="000000"/>
                </a:solidFill>
                <a:latin typeface="Consolas" panose="020B0609020204030204" pitchFamily="49" charset="0"/>
                <a:cs typeface="Consolas" panose="020B0609020204030204" pitchFamily="49" charset="0"/>
              </a:rPr>
              <a:t>Windows.ApplicationModel.Resources.Core</a:t>
            </a:r>
            <a:r>
              <a:rPr lang="en-US" altLang="en-US" sz="1600" dirty="0" smtClean="0">
                <a:solidFill>
                  <a:srgbClr val="000000"/>
                </a:solidFill>
                <a:latin typeface="Consolas" panose="020B0609020204030204" pitchFamily="49" charset="0"/>
                <a:cs typeface="Consolas" panose="020B0609020204030204" pitchFamily="49" charset="0"/>
              </a:rPr>
              <a:t/>
            </a: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00"/>
                </a:solidFill>
                <a:latin typeface="Consolas" panose="020B0609020204030204" pitchFamily="49" charset="0"/>
                <a:cs typeface="Consolas" panose="020B0609020204030204" pitchFamily="49" charset="0"/>
              </a:rPr>
              <a:t> </a:t>
            </a:r>
            <a:r>
              <a:rPr lang="en-US" altLang="en-US" sz="1600" dirty="0">
                <a:solidFill>
                  <a:srgbClr val="000000"/>
                </a:solidFill>
                <a:latin typeface="Consolas" panose="020B0609020204030204" pitchFamily="49" charset="0"/>
                <a:cs typeface="Consolas" panose="020B0609020204030204" pitchFamily="49" charset="0"/>
              </a:rPr>
              <a:t>                    .</a:t>
            </a:r>
            <a:r>
              <a:rPr lang="en-US" altLang="en-US" sz="1600" dirty="0" err="1">
                <a:solidFill>
                  <a:srgbClr val="2B91AF"/>
                </a:solidFill>
                <a:latin typeface="Consolas" panose="020B0609020204030204" pitchFamily="49" charset="0"/>
                <a:cs typeface="Consolas" panose="020B0609020204030204" pitchFamily="49" charset="0"/>
              </a:rPr>
              <a:t>ResourceContext</a:t>
            </a:r>
            <a:r>
              <a:rPr lang="en-US" altLang="en-US" sz="1600" dirty="0" err="1">
                <a:solidFill>
                  <a:srgbClr val="000000"/>
                </a:solidFill>
                <a:latin typeface="Consolas" panose="020B0609020204030204" pitchFamily="49" charset="0"/>
                <a:cs typeface="Consolas" panose="020B0609020204030204" pitchFamily="49" charset="0"/>
              </a:rPr>
              <a:t>.GetForCurrentView</a:t>
            </a:r>
            <a:r>
              <a:rPr lang="en-US" altLang="en-US" sz="1600" dirty="0">
                <a:solidFill>
                  <a:srgbClr val="000000"/>
                </a:solidFill>
                <a:latin typeface="Consolas" panose="020B0609020204030204" pitchFamily="49" charset="0"/>
                <a:cs typeface="Consolas" panose="020B0609020204030204" pitchFamily="49" charset="0"/>
              </a:rPr>
              <a:t>().</a:t>
            </a:r>
            <a:r>
              <a:rPr lang="en-US" altLang="en-US" sz="1600" dirty="0" err="1" smtClean="0">
                <a:solidFill>
                  <a:srgbClr val="000000"/>
                </a:solidFill>
                <a:latin typeface="Consolas" panose="020B0609020204030204" pitchFamily="49" charset="0"/>
                <a:cs typeface="Consolas" panose="020B0609020204030204" pitchFamily="49" charset="0"/>
              </a:rPr>
              <a:t>QualifierValues</a:t>
            </a:r>
            <a:r>
              <a:rPr lang="en-US" altLang="en-US" sz="1600" dirty="0" smtClean="0">
                <a:solidFill>
                  <a:srgbClr val="000000"/>
                </a:solidFill>
                <a:latin typeface="Consolas" panose="020B0609020204030204" pitchFamily="49" charset="0"/>
                <a:cs typeface="Consolas" panose="020B0609020204030204" pitchFamily="49" charset="0"/>
              </a:rPr>
              <a:t>;</a:t>
            </a: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00"/>
                </a:solidFill>
                <a:latin typeface="Consolas" panose="020B0609020204030204" pitchFamily="49" charset="0"/>
                <a:cs typeface="Consolas" panose="020B0609020204030204" pitchFamily="49" charset="0"/>
              </a:rPr>
              <a:t/>
            </a: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FF"/>
                </a:solidFill>
                <a:latin typeface="Consolas" panose="020B0609020204030204" pitchFamily="49" charset="0"/>
                <a:cs typeface="Consolas" panose="020B0609020204030204" pitchFamily="49" charset="0"/>
              </a:rPr>
              <a:t>if</a:t>
            </a:r>
            <a:r>
              <a:rPr lang="en-US" altLang="en-US" sz="1600" dirty="0">
                <a:solidFill>
                  <a:srgbClr val="000000"/>
                </a:solidFill>
                <a:latin typeface="Consolas" panose="020B0609020204030204" pitchFamily="49" charset="0"/>
                <a:cs typeface="Consolas" panose="020B0609020204030204" pitchFamily="49" charset="0"/>
              </a:rPr>
              <a:t> (qualifiers[</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err="1">
                <a:solidFill>
                  <a:srgbClr val="A31515"/>
                </a:solidFill>
                <a:latin typeface="Consolas" panose="020B0609020204030204" pitchFamily="49" charset="0"/>
                <a:cs typeface="Consolas" panose="020B0609020204030204" pitchFamily="49" charset="0"/>
              </a:rPr>
              <a:t>DeviceFamily</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a:solidFill>
                  <a:srgbClr val="000000"/>
                </a:solidFill>
                <a:latin typeface="Consolas" panose="020B0609020204030204" pitchFamily="49" charset="0"/>
                <a:cs typeface="Consolas" panose="020B0609020204030204" pitchFamily="49" charset="0"/>
              </a:rPr>
              <a:t>] == </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err="1">
                <a:solidFill>
                  <a:srgbClr val="A31515"/>
                </a:solidFill>
                <a:latin typeface="Consolas" panose="020B0609020204030204" pitchFamily="49" charset="0"/>
                <a:cs typeface="Consolas" panose="020B0609020204030204" pitchFamily="49" charset="0"/>
              </a:rPr>
              <a:t>DeviceFamily</a:t>
            </a:r>
            <a:r>
              <a:rPr lang="en-US" altLang="en-US" sz="1600" dirty="0">
                <a:solidFill>
                  <a:srgbClr val="A31515"/>
                </a:solidFill>
                <a:latin typeface="Consolas" panose="020B0609020204030204" pitchFamily="49" charset="0"/>
                <a:cs typeface="Consolas" panose="020B0609020204030204" pitchFamily="49" charset="0"/>
              </a:rPr>
              <a:t>-Xbox"</a:t>
            </a:r>
            <a:r>
              <a:rPr lang="en-US" altLang="en-US" sz="1600" dirty="0">
                <a:solidFill>
                  <a:srgbClr val="000000"/>
                </a:solidFill>
                <a:latin typeface="Consolas" panose="020B0609020204030204" pitchFamily="49" charset="0"/>
                <a:cs typeface="Consolas" panose="020B0609020204030204" pitchFamily="49" charset="0"/>
              </a:rPr>
              <a:t>)</a:t>
            </a:r>
            <a:endParaRPr lang="en-US" altLang="en-US" sz="4000" dirty="0">
              <a:solidFill>
                <a:srgbClr val="333333"/>
              </a:solidFill>
              <a:latin typeface="Arial" panose="020B0604020202020204" pitchFamily="34" charset="0"/>
            </a:endParaRPr>
          </a:p>
          <a:p>
            <a:pPr eaLnBrk="0" fontAlgn="base" hangingPunct="0">
              <a:spcBef>
                <a:spcPts val="800"/>
              </a:spcBef>
              <a:spcAft>
                <a:spcPct val="0"/>
              </a:spcAft>
            </a:pPr>
            <a:r>
              <a:rPr lang="en-GB" altLang="en-US" sz="1600" dirty="0" smtClean="0">
                <a:solidFill>
                  <a:srgbClr val="008000"/>
                </a:solidFill>
                <a:latin typeface="Consolas" panose="020B0609020204030204" pitchFamily="49" charset="0"/>
                <a:cs typeface="Consolas" panose="020B0609020204030204" pitchFamily="49" charset="0"/>
              </a:rPr>
              <a:t>   // optimized for games console</a:t>
            </a:r>
            <a:endParaRPr lang="en-US" altLang="en-US" sz="800" dirty="0" smtClean="0">
              <a:solidFill>
                <a:srgbClr val="333333"/>
              </a:solidFill>
              <a:latin typeface="Consolas" panose="020B0609020204030204" pitchFamily="49" charset="0"/>
              <a:cs typeface="Consolas" panose="020B0609020204030204" pitchFamily="49" charset="0"/>
            </a:endParaRPr>
          </a:p>
          <a:p>
            <a:pPr eaLnBrk="0" fontAlgn="base" hangingPunct="0">
              <a:spcBef>
                <a:spcPts val="800"/>
              </a:spcBef>
              <a:spcAft>
                <a:spcPct val="0"/>
              </a:spcAft>
            </a:pP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rootFrame.Navigate</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0000FF"/>
                </a:solidFill>
                <a:latin typeface="Consolas" panose="020B0609020204030204" pitchFamily="49" charset="0"/>
                <a:cs typeface="Consolas" panose="020B0609020204030204" pitchFamily="49" charset="0"/>
              </a:rPr>
              <a:t>typeof</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2B91AF"/>
                </a:solidFill>
                <a:latin typeface="Consolas" panose="020B0609020204030204" pitchFamily="49" charset="0"/>
                <a:cs typeface="Consolas" panose="020B0609020204030204" pitchFamily="49" charset="0"/>
              </a:rPr>
              <a:t>MainPage_Xbox</a:t>
            </a: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e.Arguments</a:t>
            </a:r>
            <a:r>
              <a:rPr lang="en-GB" altLang="en-US" sz="1600" dirty="0" smtClean="0">
                <a:solidFill>
                  <a:srgbClr val="000000"/>
                </a:solidFill>
                <a:latin typeface="Consolas" panose="020B0609020204030204" pitchFamily="49" charset="0"/>
                <a:cs typeface="Consolas" panose="020B0609020204030204" pitchFamily="49" charset="0"/>
              </a:rPr>
              <a:t>);</a:t>
            </a:r>
            <a:endParaRPr lang="en-US" altLang="en-US" sz="800" dirty="0" smtClean="0">
              <a:solidFill>
                <a:srgbClr val="333333"/>
              </a:solidFill>
            </a:endParaRPr>
          </a:p>
          <a:p>
            <a:pPr eaLnBrk="0" fontAlgn="base" hangingPunct="0">
              <a:spcBef>
                <a:spcPts val="800"/>
              </a:spcBef>
              <a:spcAft>
                <a:spcPct val="0"/>
              </a:spcAft>
            </a:pPr>
            <a:r>
              <a:rPr lang="en-GB" altLang="en-US" sz="1600" dirty="0" smtClean="0">
                <a:solidFill>
                  <a:srgbClr val="0000FF"/>
                </a:solidFill>
                <a:cs typeface="Segoe UI" panose="020B0502040204020203" pitchFamily="34" charset="0"/>
              </a:rPr>
              <a:t>else</a:t>
            </a:r>
            <a:endParaRPr lang="en-US" altLang="en-US" sz="800" dirty="0" smtClean="0">
              <a:solidFill>
                <a:srgbClr val="333333"/>
              </a:solidFill>
            </a:endParaRPr>
          </a:p>
          <a:p>
            <a:pPr eaLnBrk="0" fontAlgn="base" hangingPunct="0">
              <a:spcBef>
                <a:spcPts val="800"/>
              </a:spcBef>
              <a:spcAft>
                <a:spcPct val="0"/>
              </a:spcAft>
            </a:pP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rootFrame.Navigate</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0000FF"/>
                </a:solidFill>
                <a:latin typeface="Consolas" panose="020B0609020204030204" pitchFamily="49" charset="0"/>
                <a:cs typeface="Consolas" panose="020B0609020204030204" pitchFamily="49" charset="0"/>
              </a:rPr>
              <a:t>typeof</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2B91AF"/>
                </a:solidFill>
                <a:latin typeface="Consolas" panose="020B0609020204030204" pitchFamily="49" charset="0"/>
                <a:cs typeface="Consolas" panose="020B0609020204030204" pitchFamily="49" charset="0"/>
              </a:rPr>
              <a:t>MainPage</a:t>
            </a: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e.Arguments</a:t>
            </a:r>
            <a:r>
              <a:rPr lang="en-GB" altLang="en-US" sz="1600" dirty="0" smtClean="0">
                <a:solidFill>
                  <a:srgbClr val="000000"/>
                </a:solidFill>
                <a:latin typeface="Consolas" panose="020B0609020204030204" pitchFamily="49" charset="0"/>
                <a:cs typeface="Consolas" panose="020B0609020204030204" pitchFamily="49" charset="0"/>
              </a:rPr>
              <a:t>);</a:t>
            </a:r>
            <a:endParaRPr lang="en-US" altLang="en-US" sz="800" dirty="0" smtClean="0">
              <a:solidFill>
                <a:srgbClr val="333333"/>
              </a:solidFill>
            </a:endParaRPr>
          </a:p>
        </p:txBody>
      </p:sp>
    </p:spTree>
    <p:extLst>
      <p:ext uri="{BB962C8B-B14F-4D97-AF65-F5344CB8AC3E}">
        <p14:creationId xmlns:p14="http://schemas.microsoft.com/office/powerpoint/2010/main" val="43770589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 XAML views</a:t>
            </a:r>
            <a:endParaRPr lang="en-US" dirty="0"/>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58707755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Developers have many tools</a:t>
            </a:r>
            <a:br>
              <a:rPr lang="en-US" dirty="0" smtClean="0"/>
            </a:br>
            <a:r>
              <a:rPr lang="en-US" dirty="0" smtClean="0"/>
              <a:t>to build an adaptive UI</a:t>
            </a:r>
            <a:endParaRPr lang="en-US" dirty="0"/>
          </a:p>
        </p:txBody>
      </p:sp>
    </p:spTree>
    <p:extLst>
      <p:ext uri="{BB962C8B-B14F-4D97-AF65-F5344CB8AC3E}">
        <p14:creationId xmlns:p14="http://schemas.microsoft.com/office/powerpoint/2010/main" val="306954405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Review</a:t>
            </a:r>
            <a:endParaRPr lang="en-GB" dirty="0"/>
          </a:p>
        </p:txBody>
      </p:sp>
      <p:sp>
        <p:nvSpPr>
          <p:cNvPr id="2" name="Text Placeholder 1"/>
          <p:cNvSpPr>
            <a:spLocks noGrp="1"/>
          </p:cNvSpPr>
          <p:nvPr>
            <p:ph type="body" sz="quarter" idx="10"/>
          </p:nvPr>
        </p:nvSpPr>
        <p:spPr>
          <a:xfrm>
            <a:off x="269239" y="1189177"/>
            <a:ext cx="11653523" cy="4046301"/>
          </a:xfrm>
        </p:spPr>
        <p:txBody>
          <a:bodyPr/>
          <a:lstStyle/>
          <a:p>
            <a:r>
              <a:rPr lang="en-US" dirty="0"/>
              <a:t>The Microsoft design language</a:t>
            </a:r>
          </a:p>
          <a:p>
            <a:r>
              <a:rPr lang="en-US" dirty="0"/>
              <a:t>How Windows makes design easier</a:t>
            </a:r>
          </a:p>
          <a:p>
            <a:r>
              <a:rPr lang="en-US" dirty="0"/>
              <a:t>What am I designing?</a:t>
            </a:r>
          </a:p>
          <a:p>
            <a:r>
              <a:rPr lang="en-US" dirty="0" smtClean="0"/>
              <a:t>Adaptive UI Techniques </a:t>
            </a:r>
          </a:p>
          <a:p>
            <a:r>
              <a:rPr lang="en-US" dirty="0" smtClean="0"/>
              <a:t>Adaptive UI Tooling</a:t>
            </a:r>
          </a:p>
          <a:p>
            <a:pPr lvl="1"/>
            <a:r>
              <a:rPr lang="en-US" dirty="0" smtClean="0"/>
              <a:t>Visual States Triggers</a:t>
            </a:r>
          </a:p>
          <a:p>
            <a:pPr lvl="1"/>
            <a:r>
              <a:rPr lang="en-US" dirty="0" smtClean="0"/>
              <a:t>Relative Panel</a:t>
            </a:r>
            <a:endParaRPr lang="en-US" dirty="0"/>
          </a:p>
        </p:txBody>
      </p:sp>
    </p:spTree>
    <p:extLst>
      <p:ext uri="{BB962C8B-B14F-4D97-AF65-F5344CB8AC3E}">
        <p14:creationId xmlns:p14="http://schemas.microsoft.com/office/powerpoint/2010/main" val="94166121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We want you to use </a:t>
            </a:r>
            <a:r>
              <a:rPr lang="en-GB" u="sng" dirty="0" smtClean="0"/>
              <a:t>your</a:t>
            </a:r>
            <a:r>
              <a:rPr lang="en-GB" dirty="0" smtClean="0"/>
              <a:t> design, fonts, icons etc…</a:t>
            </a:r>
            <a:br>
              <a:rPr lang="en-GB" dirty="0" smtClean="0"/>
            </a:br>
            <a:r>
              <a:rPr lang="en-GB" dirty="0"/>
              <a:t/>
            </a:r>
            <a:br>
              <a:rPr lang="en-GB" dirty="0"/>
            </a:br>
            <a:r>
              <a:rPr lang="en-GB" dirty="0" smtClean="0"/>
              <a:t>If you’re stuck, or need inspiration, we share our first party guidance that you can use</a:t>
            </a:r>
            <a:endParaRPr lang="en-GB" dirty="0"/>
          </a:p>
        </p:txBody>
      </p:sp>
    </p:spTree>
    <p:extLst>
      <p:ext uri="{BB962C8B-B14F-4D97-AF65-F5344CB8AC3E}">
        <p14:creationId xmlns:p14="http://schemas.microsoft.com/office/powerpoint/2010/main" val="32610395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Four is the magic number</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20111" y="182919"/>
            <a:ext cx="4471889" cy="6675081"/>
          </a:xfrm>
          <a:prstGeom prst="rect">
            <a:avLst/>
          </a:prstGeom>
        </p:spPr>
      </p:pic>
      <p:pic>
        <p:nvPicPr>
          <p:cNvPr id="6" name="Picture 5"/>
          <p:cNvPicPr>
            <a:picLocks noChangeAspect="1"/>
          </p:cNvPicPr>
          <p:nvPr/>
        </p:nvPicPr>
        <p:blipFill rotWithShape="1">
          <a:blip r:embed="rId3"/>
          <a:srcRect r="7759"/>
          <a:stretch/>
        </p:blipFill>
        <p:spPr>
          <a:xfrm>
            <a:off x="2023803" y="1739437"/>
            <a:ext cx="3479222" cy="3429000"/>
          </a:xfrm>
          <a:prstGeom prst="rect">
            <a:avLst/>
          </a:prstGeom>
        </p:spPr>
      </p:pic>
      <p:pic>
        <p:nvPicPr>
          <p:cNvPr id="3" name="Picture 2"/>
          <p:cNvPicPr>
            <a:picLocks noChangeAspect="1"/>
          </p:cNvPicPr>
          <p:nvPr/>
        </p:nvPicPr>
        <p:blipFill>
          <a:blip r:embed="rId4"/>
          <a:stretch>
            <a:fillRect/>
          </a:stretch>
        </p:blipFill>
        <p:spPr>
          <a:xfrm>
            <a:off x="1338262" y="4735397"/>
            <a:ext cx="4943475" cy="1743075"/>
          </a:xfrm>
          <a:prstGeom prst="rect">
            <a:avLst/>
          </a:prstGeom>
        </p:spPr>
      </p:pic>
    </p:spTree>
    <p:extLst>
      <p:ext uri="{BB962C8B-B14F-4D97-AF65-F5344CB8AC3E}">
        <p14:creationId xmlns:p14="http://schemas.microsoft.com/office/powerpoint/2010/main" val="8559614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Adaptive controls</a:t>
            </a:r>
            <a:endParaRPr lang="en-US" dirty="0"/>
          </a:p>
        </p:txBody>
      </p:sp>
      <p:sp>
        <p:nvSpPr>
          <p:cNvPr id="2" name="Text Placeholder 1"/>
          <p:cNvSpPr>
            <a:spLocks noGrp="1"/>
          </p:cNvSpPr>
          <p:nvPr>
            <p:ph type="body" sz="quarter" idx="10"/>
          </p:nvPr>
        </p:nvSpPr>
        <p:spPr/>
        <p:txBody>
          <a:bodyPr/>
          <a:lstStyle/>
          <a:p>
            <a:endParaRPr lang="en-GB"/>
          </a:p>
        </p:txBody>
      </p:sp>
      <p:pic>
        <p:nvPicPr>
          <p:cNvPr id="8" name="mobile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37399" y="1526647"/>
            <a:ext cx="2691551" cy="4249817"/>
          </a:xfrm>
          <a:prstGeom prst="rect">
            <a:avLst/>
          </a:prstGeom>
        </p:spPr>
      </p:pic>
      <p:pic>
        <p:nvPicPr>
          <p:cNvPr id="9" name="BottomBa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6846" t="41661" r="-46846" b="-41661"/>
          <a:stretch/>
        </p:blipFill>
        <p:spPr>
          <a:xfrm>
            <a:off x="973808" y="1517777"/>
            <a:ext cx="12996192" cy="7306790"/>
          </a:xfrm>
          <a:prstGeom prst="rect">
            <a:avLst/>
          </a:prstGeom>
        </p:spPr>
      </p:pic>
    </p:spTree>
    <p:extLst>
      <p:ext uri="{BB962C8B-B14F-4D97-AF65-F5344CB8AC3E}">
        <p14:creationId xmlns:p14="http://schemas.microsoft.com/office/powerpoint/2010/main" val="3486605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8"/>
                                        </p:tgtEl>
                                      </p:cBhvr>
                                    </p:cmd>
                                  </p:childTnLst>
                                </p:cTn>
                              </p:par>
                            </p:childTnLst>
                          </p:cTn>
                        </p:par>
                        <p:par>
                          <p:cTn id="7" fill="hold">
                            <p:stCondLst>
                              <p:cond delay="5056"/>
                            </p:stCondLst>
                            <p:childTnLst>
                              <p:par>
                                <p:cTn id="8" presetID="1" presetClass="mediacall" presetSubtype="0" fill="hold" nodeType="afterEffect">
                                  <p:stCondLst>
                                    <p:cond delay="0"/>
                                  </p:stCondLst>
                                  <p:childTnLst>
                                    <p:cmd type="call" cmd="playFrom(0.0)">
                                      <p:cBhvr>
                                        <p:cTn id="9" dur="50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video>
              <p:cMediaNode vol="80000">
                <p:cTn id="21" repeatCount="indefinite"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intelligence</a:t>
            </a:r>
            <a:endParaRPr lang="en-US" dirty="0"/>
          </a:p>
        </p:txBody>
      </p:sp>
      <p:sp>
        <p:nvSpPr>
          <p:cNvPr id="5" name="Text Placeholder 4"/>
          <p:cNvSpPr>
            <a:spLocks noGrp="1"/>
          </p:cNvSpPr>
          <p:nvPr>
            <p:ph type="body" sz="quarter" idx="10"/>
          </p:nvPr>
        </p:nvSpPr>
        <p:spPr/>
        <p:txBody>
          <a:bodyPr/>
          <a:lstStyle/>
          <a:p>
            <a:endParaRPr lang="en-GB"/>
          </a:p>
        </p:txBody>
      </p:sp>
      <p:graphicFrame>
        <p:nvGraphicFramePr>
          <p:cNvPr id="6" name="Object 5"/>
          <p:cNvGraphicFramePr>
            <a:graphicFrameLocks noChangeAspect="1"/>
          </p:cNvGraphicFramePr>
          <p:nvPr>
            <p:extLst/>
          </p:nvPr>
        </p:nvGraphicFramePr>
        <p:xfrm>
          <a:off x="1038750" y="1862105"/>
          <a:ext cx="1761299" cy="2253302"/>
        </p:xfrm>
        <a:graphic>
          <a:graphicData uri="http://schemas.openxmlformats.org/presentationml/2006/ole">
            <mc:AlternateContent xmlns:mc="http://schemas.openxmlformats.org/markup-compatibility/2006">
              <mc:Choice xmlns:v="urn:schemas-microsoft-com:vml" Requires="v">
                <p:oleObj spid="_x0000_s1066" name="Image" r:id="rId3" imgW="1726920" imgH="2209320" progId="Photoshop.Image.15">
                  <p:embed/>
                </p:oleObj>
              </mc:Choice>
              <mc:Fallback>
                <p:oleObj name="Image" r:id="rId3" imgW="1726920" imgH="2209320" progId="Photoshop.Image.15">
                  <p:embed/>
                  <p:pic>
                    <p:nvPicPr>
                      <p:cNvPr id="6" name="Object 5"/>
                      <p:cNvPicPr/>
                      <p:nvPr/>
                    </p:nvPicPr>
                    <p:blipFill>
                      <a:blip r:embed="rId4"/>
                      <a:stretch>
                        <a:fillRect/>
                      </a:stretch>
                    </p:blipFill>
                    <p:spPr>
                      <a:xfrm>
                        <a:off x="1038750" y="1862105"/>
                        <a:ext cx="1761299" cy="2253302"/>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284378" y="1862105"/>
          <a:ext cx="1761584" cy="3030961"/>
        </p:xfrm>
        <a:graphic>
          <a:graphicData uri="http://schemas.openxmlformats.org/presentationml/2006/ole">
            <mc:AlternateContent xmlns:mc="http://schemas.openxmlformats.org/markup-compatibility/2006">
              <mc:Choice xmlns:v="urn:schemas-microsoft-com:vml" Requires="v">
                <p:oleObj spid="_x0000_s1067" name="Image" r:id="rId5" imgW="1726920" imgH="2971080" progId="Photoshop.Image.15">
                  <p:embed/>
                </p:oleObj>
              </mc:Choice>
              <mc:Fallback>
                <p:oleObj name="Image" r:id="rId5" imgW="1726920" imgH="2971080" progId="Photoshop.Image.15">
                  <p:embed/>
                  <p:pic>
                    <p:nvPicPr>
                      <p:cNvPr id="7" name="Object 6"/>
                      <p:cNvPicPr/>
                      <p:nvPr/>
                    </p:nvPicPr>
                    <p:blipFill>
                      <a:blip r:embed="rId6"/>
                      <a:stretch>
                        <a:fillRect/>
                      </a:stretch>
                    </p:blipFill>
                    <p:spPr>
                      <a:xfrm>
                        <a:off x="3284378" y="1862105"/>
                        <a:ext cx="1761584" cy="3030961"/>
                      </a:xfrm>
                      <a:prstGeom prst="rect">
                        <a:avLst/>
                      </a:prstGeom>
                    </p:spPr>
                  </p:pic>
                </p:oleObj>
              </mc:Fallback>
            </mc:AlternateContent>
          </a:graphicData>
        </a:graphic>
      </p:graphicFrame>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654" y="1869033"/>
            <a:ext cx="551163" cy="44093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4634">
            <a:off x="2661130" y="1586073"/>
            <a:ext cx="698817" cy="552065"/>
          </a:xfrm>
          <a:prstGeom prst="rect">
            <a:avLst/>
          </a:prstGeom>
        </p:spPr>
      </p:pic>
      <p:grpSp>
        <p:nvGrpSpPr>
          <p:cNvPr id="4" name="Group 3"/>
          <p:cNvGrpSpPr/>
          <p:nvPr/>
        </p:nvGrpSpPr>
        <p:grpSpPr>
          <a:xfrm>
            <a:off x="5501191" y="1798142"/>
            <a:ext cx="2980275" cy="3502620"/>
            <a:chOff x="8734977" y="1914520"/>
            <a:chExt cx="2980275" cy="3502620"/>
          </a:xfrm>
        </p:grpSpPr>
        <p:graphicFrame>
          <p:nvGraphicFramePr>
            <p:cNvPr id="10" name="Object 9"/>
            <p:cNvGraphicFramePr>
              <a:graphicFrameLocks noChangeAspect="1"/>
            </p:cNvGraphicFramePr>
            <p:nvPr>
              <p:extLst/>
            </p:nvPr>
          </p:nvGraphicFramePr>
          <p:xfrm>
            <a:off x="8840337" y="1978808"/>
            <a:ext cx="2874915" cy="3438332"/>
          </p:xfrm>
          <a:graphic>
            <a:graphicData uri="http://schemas.openxmlformats.org/presentationml/2006/ole">
              <mc:AlternateContent xmlns:mc="http://schemas.openxmlformats.org/markup-compatibility/2006">
                <mc:Choice xmlns:v="urn:schemas-microsoft-com:vml" Requires="v">
                  <p:oleObj spid="_x0000_s1068" name="Image" r:id="rId9" imgW="3758400" imgH="4494960" progId="Photoshop.Image.15">
                    <p:embed/>
                  </p:oleObj>
                </mc:Choice>
                <mc:Fallback>
                  <p:oleObj name="Image" r:id="rId9" imgW="3758400" imgH="4494960" progId="Photoshop.Image.15">
                    <p:embed/>
                    <p:pic>
                      <p:nvPicPr>
                        <p:cNvPr id="10" name="Object 9"/>
                        <p:cNvPicPr/>
                        <p:nvPr/>
                      </p:nvPicPr>
                      <p:blipFill>
                        <a:blip r:embed="rId10"/>
                        <a:stretch>
                          <a:fillRect/>
                        </a:stretch>
                      </p:blipFill>
                      <p:spPr>
                        <a:xfrm>
                          <a:off x="8840337" y="1978808"/>
                          <a:ext cx="2874915" cy="3438332"/>
                        </a:xfrm>
                        <a:prstGeom prst="rect">
                          <a:avLst/>
                        </a:prstGeom>
                      </p:spPr>
                    </p:pic>
                  </p:oleObj>
                </mc:Fallback>
              </mc:AlternateContent>
            </a:graphicData>
          </a:graphic>
        </p:graphicFrame>
        <p:sp>
          <p:nvSpPr>
            <p:cNvPr id="11" name="Rectangle 10"/>
            <p:cNvSpPr/>
            <p:nvPr/>
          </p:nvSpPr>
          <p:spPr>
            <a:xfrm>
              <a:off x="8734977" y="4846241"/>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3" name="Rectangle 12"/>
            <p:cNvSpPr/>
            <p:nvPr/>
          </p:nvSpPr>
          <p:spPr>
            <a:xfrm>
              <a:off x="8760866" y="1914520"/>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9361" y="1984820"/>
              <a:ext cx="551163" cy="440930"/>
            </a:xfrm>
            <a:prstGeom prst="rect">
              <a:avLst/>
            </a:prstGeom>
          </p:spPr>
        </p:pic>
      </p:grpSp>
      <p:grpSp>
        <p:nvGrpSpPr>
          <p:cNvPr id="3" name="Group 2"/>
          <p:cNvGrpSpPr/>
          <p:nvPr/>
        </p:nvGrpSpPr>
        <p:grpSpPr>
          <a:xfrm>
            <a:off x="8936696" y="1914520"/>
            <a:ext cx="2604884" cy="3502620"/>
            <a:chOff x="5935801" y="1914520"/>
            <a:chExt cx="2604884" cy="3502620"/>
          </a:xfrm>
        </p:grpSpPr>
        <p:graphicFrame>
          <p:nvGraphicFramePr>
            <p:cNvPr id="12" name="Object 11"/>
            <p:cNvGraphicFramePr>
              <a:graphicFrameLocks noChangeAspect="1"/>
            </p:cNvGraphicFramePr>
            <p:nvPr>
              <p:extLst/>
            </p:nvPr>
          </p:nvGraphicFramePr>
          <p:xfrm>
            <a:off x="5935801" y="1914520"/>
            <a:ext cx="2604884" cy="3502620"/>
          </p:xfrm>
          <a:graphic>
            <a:graphicData uri="http://schemas.openxmlformats.org/presentationml/2006/ole">
              <mc:AlternateContent xmlns:mc="http://schemas.openxmlformats.org/markup-compatibility/2006">
                <mc:Choice xmlns:v="urn:schemas-microsoft-com:vml" Requires="v">
                  <p:oleObj spid="_x0000_s1069" name="Image" r:id="rId11" imgW="3758400" imgH="5053680" progId="Photoshop.Image.15">
                    <p:embed/>
                  </p:oleObj>
                </mc:Choice>
                <mc:Fallback>
                  <p:oleObj name="Image" r:id="rId11" imgW="3758400" imgH="5053680" progId="Photoshop.Image.15">
                    <p:embed/>
                    <p:pic>
                      <p:nvPicPr>
                        <p:cNvPr id="12" name="Object 11"/>
                        <p:cNvPicPr/>
                        <p:nvPr/>
                      </p:nvPicPr>
                      <p:blipFill>
                        <a:blip r:embed="rId12"/>
                        <a:stretch>
                          <a:fillRect/>
                        </a:stretch>
                      </p:blipFill>
                      <p:spPr>
                        <a:xfrm>
                          <a:off x="5935801" y="1914520"/>
                          <a:ext cx="2604884" cy="3502620"/>
                        </a:xfrm>
                        <a:prstGeom prst="rect">
                          <a:avLst/>
                        </a:prstGeom>
                      </p:spPr>
                    </p:pic>
                  </p:oleObj>
                </mc:Fallback>
              </mc:AlternateContent>
            </a:graphicData>
          </a:graphic>
        </p:graphicFrame>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4634">
              <a:off x="6733669" y="2965388"/>
              <a:ext cx="698817" cy="552065"/>
            </a:xfrm>
            <a:prstGeom prst="rect">
              <a:avLst/>
            </a:prstGeom>
          </p:spPr>
        </p:pic>
      </p:grpSp>
    </p:spTree>
    <p:extLst>
      <p:ext uri="{BB962C8B-B14F-4D97-AF65-F5344CB8AC3E}">
        <p14:creationId xmlns:p14="http://schemas.microsoft.com/office/powerpoint/2010/main" val="186369202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sp>
        <p:nvSpPr>
          <p:cNvPr id="4" name="Text Placeholder 3"/>
          <p:cNvSpPr>
            <a:spLocks noGrp="1"/>
          </p:cNvSpPr>
          <p:nvPr>
            <p:ph type="body" sz="quarter" idx="10"/>
          </p:nvPr>
        </p:nvSpPr>
        <p:spPr/>
        <p:txBody>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239933404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922</Words>
  <Application>Microsoft Office PowerPoint</Application>
  <PresentationFormat>Widescreen</PresentationFormat>
  <Paragraphs>205</Paragraphs>
  <Slides>44</Slides>
  <Notes>2</Notes>
  <HiddenSlides>5</HiddenSlides>
  <MMClips>9</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44</vt:i4>
      </vt:variant>
    </vt:vector>
  </HeadingPairs>
  <TitlesOfParts>
    <vt:vector size="61" baseType="lpstr">
      <vt:lpstr>Microsoft JhengHei</vt:lpstr>
      <vt:lpstr>Arial</vt:lpstr>
      <vt:lpstr>Avenir LT Pro 45 Book</vt:lpstr>
      <vt:lpstr>Calibri</vt:lpstr>
      <vt:lpstr>Consolas</vt:lpstr>
      <vt:lpstr>ＭＳ Ｐゴシック</vt:lpstr>
      <vt:lpstr>Segoe Pro Light</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Image</vt:lpstr>
      <vt:lpstr>Adapting UI to different screens Developer’s Guide to Windows 10</vt:lpstr>
      <vt:lpstr>Agenda</vt:lpstr>
      <vt:lpstr>PowerPoint Presentation</vt:lpstr>
      <vt:lpstr>UWP Design principles and adaptive UI features</vt:lpstr>
      <vt:lpstr>We want you to use your design, fonts, icons etc…  If you’re stuck, or need inspiration, we share our first party guidance that you can use</vt:lpstr>
      <vt:lpstr>Four is the magic number</vt:lpstr>
      <vt:lpstr>Adaptive controls</vt:lpstr>
      <vt:lpstr>Input intelligence</vt:lpstr>
      <vt:lpstr>Scaling algorithm</vt:lpstr>
      <vt:lpstr>PowerPoint Presentation</vt:lpstr>
      <vt:lpstr>Effective pixel</vt:lpstr>
      <vt:lpstr>Ignore scale, resolution, &amp; dpi. Design in Effective Pixels  XAML is already in Effective Pixels</vt:lpstr>
      <vt:lpstr>What am I designing?</vt:lpstr>
      <vt:lpstr>Planning your design</vt:lpstr>
      <vt:lpstr>Snap points</vt:lpstr>
      <vt:lpstr>Demo: Calculator</vt:lpstr>
      <vt:lpstr>As you design</vt:lpstr>
      <vt:lpstr>Design Techniques for Adaptive UI</vt:lpstr>
      <vt:lpstr>Use standard responsive/adaptive design techniques</vt:lpstr>
      <vt:lpstr>PowerPoint Presentation</vt:lpstr>
      <vt:lpstr>PowerPoint Presentation</vt:lpstr>
      <vt:lpstr>PowerPoint Presentation</vt:lpstr>
      <vt:lpstr>Adaptive design</vt:lpstr>
      <vt:lpstr>Tailored design</vt:lpstr>
      <vt:lpstr>How to build an Adaptive UI</vt:lpstr>
      <vt:lpstr>Visual States</vt:lpstr>
      <vt:lpstr>Visual states allow you to define different selectable layouts that can be applied to your UI</vt:lpstr>
      <vt:lpstr>How to set the visual state in code</vt:lpstr>
      <vt:lpstr>Adaptive triggers</vt:lpstr>
      <vt:lpstr>Adaptive triggers are a  zero-code solution</vt:lpstr>
      <vt:lpstr>Visual state setters</vt:lpstr>
      <vt:lpstr>XAML's RelativePanel control</vt:lpstr>
      <vt:lpstr>Demo: Building an Adaptive UI</vt:lpstr>
      <vt:lpstr>PowerPoint Presentation</vt:lpstr>
      <vt:lpstr>PowerPoint Presentation</vt:lpstr>
      <vt:lpstr>Custom triggers support  your special scenarios</vt:lpstr>
      <vt:lpstr>Custom adaptive triggers</vt:lpstr>
      <vt:lpstr>Demo: Custom adaptive triggers</vt:lpstr>
      <vt:lpstr>PowerPoint Presentation</vt:lpstr>
      <vt:lpstr>Building Tailored Views</vt:lpstr>
      <vt:lpstr>Demo: XAML views</vt:lpstr>
      <vt:lpstr>Developers have many tools to build an adaptive UI</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2015-08-12T22:47:26Z</dcterms:created>
  <dcterms:modified xsi:type="dcterms:W3CDTF">2015-08-12T22:47:58Z</dcterms:modified>
</cp:coreProperties>
</file>